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98" r:id="rId3"/>
    <p:sldId id="281" r:id="rId4"/>
    <p:sldId id="283" r:id="rId5"/>
    <p:sldId id="282" r:id="rId6"/>
    <p:sldId id="290" r:id="rId7"/>
    <p:sldId id="279" r:id="rId8"/>
    <p:sldId id="270" r:id="rId9"/>
    <p:sldId id="258" r:id="rId10"/>
    <p:sldId id="285" r:id="rId11"/>
    <p:sldId id="293" r:id="rId12"/>
    <p:sldId id="297" r:id="rId13"/>
    <p:sldId id="289" r:id="rId14"/>
    <p:sldId id="302" r:id="rId15"/>
    <p:sldId id="300" r:id="rId16"/>
    <p:sldId id="294" r:id="rId17"/>
    <p:sldId id="295" r:id="rId18"/>
    <p:sldId id="296" r:id="rId19"/>
  </p:sldIdLst>
  <p:sldSz cx="18288000" cy="10287000"/>
  <p:notesSz cx="6797675" cy="9872663"/>
  <p:embeddedFontLst>
    <p:embeddedFont>
      <p:font typeface="Fira Sans Medium" panose="020B0603050000020004" pitchFamily="34" charset="0"/>
      <p:regular r:id="rId21"/>
      <p: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6B2"/>
    <a:srgbClr val="A066CB"/>
    <a:srgbClr val="B6E9F5"/>
    <a:srgbClr val="327EBF"/>
    <a:srgbClr val="FF494B"/>
    <a:srgbClr val="95DD52"/>
    <a:srgbClr val="86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4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9"/>
          </a:xfrm>
          <a:prstGeom prst="rect">
            <a:avLst/>
          </a:prstGeom>
        </p:spPr>
        <p:txBody>
          <a:bodyPr vert="horz" lIns="89881" tIns="44941" rIns="89881" bIns="4494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9"/>
          </a:xfrm>
          <a:prstGeom prst="rect">
            <a:avLst/>
          </a:prstGeom>
        </p:spPr>
        <p:txBody>
          <a:bodyPr vert="horz" lIns="89881" tIns="44941" rIns="89881" bIns="44941" rtlCol="0"/>
          <a:lstStyle>
            <a:lvl1pPr algn="r">
              <a:defRPr sz="1200"/>
            </a:lvl1pPr>
          </a:lstStyle>
          <a:p>
            <a:fld id="{69F990D7-353E-42F0-9B84-95A84D595B08}" type="datetimeFigureOut">
              <a:rPr lang="ru-RU" smtClean="0"/>
              <a:t>30.09.2025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881" tIns="44941" rIns="89881" bIns="4494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51222"/>
            <a:ext cx="5438140" cy="3887360"/>
          </a:xfrm>
          <a:prstGeom prst="rect">
            <a:avLst/>
          </a:prstGeom>
        </p:spPr>
        <p:txBody>
          <a:bodyPr vert="horz" lIns="89881" tIns="44941" rIns="89881" bIns="4494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8"/>
          </a:xfrm>
          <a:prstGeom prst="rect">
            <a:avLst/>
          </a:prstGeom>
        </p:spPr>
        <p:txBody>
          <a:bodyPr vert="horz" lIns="89881" tIns="44941" rIns="89881" bIns="4494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8"/>
          </a:xfrm>
          <a:prstGeom prst="rect">
            <a:avLst/>
          </a:prstGeom>
        </p:spPr>
        <p:txBody>
          <a:bodyPr vert="horz" lIns="89881" tIns="44941" rIns="89881" bIns="44941" rtlCol="0" anchor="b"/>
          <a:lstStyle>
            <a:lvl1pPr algn="r">
              <a:defRPr sz="1200"/>
            </a:lvl1pPr>
          </a:lstStyle>
          <a:p>
            <a:fld id="{622A5321-6453-48EB-A4C8-3EBE1916C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21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1763" y="1336675"/>
            <a:ext cx="6427787" cy="36147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3:notes"/>
          <p:cNvSpPr txBox="1">
            <a:spLocks noGrp="1"/>
          </p:cNvSpPr>
          <p:nvPr>
            <p:ph type="body" idx="1"/>
          </p:nvPr>
        </p:nvSpPr>
        <p:spPr>
          <a:xfrm>
            <a:off x="668956" y="5153761"/>
            <a:ext cx="5351625" cy="4216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43" tIns="44921" rIns="89843" bIns="44921" anchor="t" anchorCtr="0">
            <a:noAutofit/>
          </a:bodyPr>
          <a:lstStyle/>
          <a:p>
            <a:pPr>
              <a:buClr>
                <a:schemeClr val="dk1"/>
              </a:buClr>
              <a:buSzPts val="1200"/>
            </a:pPr>
            <a:endParaRPr/>
          </a:p>
        </p:txBody>
      </p:sp>
      <p:sp>
        <p:nvSpPr>
          <p:cNvPr id="159" name="Google Shape;159;p3:notes"/>
          <p:cNvSpPr txBox="1">
            <a:spLocks noGrp="1"/>
          </p:cNvSpPr>
          <p:nvPr>
            <p:ph type="sldNum" idx="12"/>
          </p:nvPr>
        </p:nvSpPr>
        <p:spPr>
          <a:xfrm>
            <a:off x="3789191" y="10171802"/>
            <a:ext cx="2898796" cy="537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843" tIns="44921" rIns="89843" bIns="44921" anchor="b" anchorCtr="0">
            <a:noAutofit/>
          </a:bodyPr>
          <a:lstStyle/>
          <a:p>
            <a:pPr defTabSz="898817">
              <a:buClr>
                <a:srgbClr val="000000"/>
              </a:buClr>
              <a:buSzPts val="1200"/>
              <a:defRPr/>
            </a:pPr>
            <a:fld id="{00000000-1234-1234-1234-123412341234}" type="slidenum">
              <a:rPr lang="ru-RU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defTabSz="898817">
                <a:buClr>
                  <a:srgbClr val="000000"/>
                </a:buClr>
                <a:buSzPts val="1200"/>
                <a:defRPr/>
              </a:pPr>
              <a:t>7</a:t>
            </a:fld>
            <a:endParaRPr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1096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9.png"/><Relationship Id="rId7" Type="http://schemas.openxmlformats.org/officeDocument/2006/relationships/image" Target="../media/image29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4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1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17.png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9.png"/><Relationship Id="rId4" Type="http://schemas.openxmlformats.org/officeDocument/2006/relationships/image" Target="../media/image23.png"/><Relationship Id="rId9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81000" y="2247900"/>
            <a:ext cx="12115317" cy="3970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kk-KZ" sz="86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Мектепке дейінгі білім беруді ваучерлік қаржыландыру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1487942" y="6721669"/>
            <a:ext cx="7953476" cy="6888453"/>
            <a:chOff x="0" y="0"/>
            <a:chExt cx="6202680" cy="53721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4311262" y="2409036"/>
            <a:ext cx="7953476" cy="6888453"/>
            <a:chOff x="0" y="0"/>
            <a:chExt cx="6202680" cy="53721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202680" cy="53721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347394" cy="1000470"/>
            <a:chOff x="-304801" y="642362"/>
            <a:chExt cx="7347394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347394" cy="779037"/>
              <a:chOff x="1521139" y="697844"/>
              <a:chExt cx="979652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5" y="835680"/>
                <a:ext cx="8737601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3200" b="1" spc="-139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Кезекке</a:t>
                </a:r>
                <a:r>
                  <a:rPr lang="ru-RU" sz="3200" b="1" spc="-139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 </a:t>
                </a:r>
                <a:r>
                  <a:rPr lang="ru-RU" sz="3200" b="1" spc="-139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қабылдау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4" y="2397369"/>
            <a:ext cx="1360304" cy="14567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2399" y="2352000"/>
            <a:ext cx="1147503" cy="114750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1612776" y="2081981"/>
            <a:ext cx="2398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Өтінішті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және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қажетті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құжаттарды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(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жеңілдікті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растайтын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)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ЖБО АЖ-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ға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жолдайды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863795" y="2571256"/>
            <a:ext cx="30989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Қате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750310" y="1554835"/>
            <a:ext cx="24164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Кезекке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қоюдан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бас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тарту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Fira Sans Light"/>
            </a:endParaRPr>
          </a:p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(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жеңілдікті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растайтын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)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6572" y="2672455"/>
            <a:ext cx="1292397" cy="90660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8179952" y="2081981"/>
            <a:ext cx="275805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*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Ұсынылған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құжаттардың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толықтығы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мен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сәйкестігін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растайды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77755" y="3579063"/>
            <a:ext cx="2164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Өтініштер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автоматты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түрде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тексеріледі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15603" y="1598472"/>
            <a:ext cx="995363" cy="995363"/>
          </a:xfrm>
          <a:prstGeom prst="rect">
            <a:avLst/>
          </a:prstGeom>
        </p:spPr>
      </p:pic>
      <p:grpSp>
        <p:nvGrpSpPr>
          <p:cNvPr id="59" name="Группа 58"/>
          <p:cNvGrpSpPr/>
          <p:nvPr/>
        </p:nvGrpSpPr>
        <p:grpSpPr>
          <a:xfrm>
            <a:off x="11931928" y="3592360"/>
            <a:ext cx="995363" cy="995363"/>
            <a:chOff x="11963400" y="4860304"/>
            <a:chExt cx="995363" cy="995363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1963400" y="4860304"/>
              <a:ext cx="995363" cy="995363"/>
            </a:xfrm>
            <a:prstGeom prst="rect">
              <a:avLst/>
            </a:prstGeom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403854" y="5381724"/>
              <a:ext cx="473946" cy="473943"/>
            </a:xfrm>
            <a:prstGeom prst="rect">
              <a:avLst/>
            </a:prstGeom>
          </p:spPr>
        </p:pic>
      </p:grpSp>
      <p:sp>
        <p:nvSpPr>
          <p:cNvPr id="60" name="Прямоугольник 59"/>
          <p:cNvSpPr/>
          <p:nvPr/>
        </p:nvSpPr>
        <p:spPr>
          <a:xfrm>
            <a:off x="11342121" y="4677796"/>
            <a:ext cx="252834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Расталған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1470777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3992013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/>
          <p:nvPr/>
        </p:nvCxnSpPr>
        <p:spPr>
          <a:xfrm>
            <a:off x="6156919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>
            <a:off x="8025473" y="3125759"/>
            <a:ext cx="285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48" idx="3"/>
            <a:endCxn id="50" idx="1"/>
          </p:cNvCxnSpPr>
          <p:nvPr/>
        </p:nvCxnSpPr>
        <p:spPr>
          <a:xfrm flipV="1">
            <a:off x="10938011" y="2096154"/>
            <a:ext cx="977592" cy="955323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/>
          <p:nvPr/>
        </p:nvCxnSpPr>
        <p:spPr>
          <a:xfrm>
            <a:off x="10926403" y="3188617"/>
            <a:ext cx="1005525" cy="964283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Прямоугольник 74"/>
          <p:cNvSpPr/>
          <p:nvPr/>
        </p:nvSpPr>
        <p:spPr>
          <a:xfrm>
            <a:off x="15410145" y="3861666"/>
            <a:ext cx="28778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Берілген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санатқа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кезекке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қою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59074" y="2576149"/>
            <a:ext cx="1147503" cy="1147503"/>
          </a:xfrm>
          <a:prstGeom prst="rect">
            <a:avLst/>
          </a:prstGeom>
        </p:spPr>
      </p:pic>
      <p:cxnSp>
        <p:nvCxnSpPr>
          <p:cNvPr id="79" name="Соединительная линия уступом 78"/>
          <p:cNvCxnSpPr/>
          <p:nvPr/>
        </p:nvCxnSpPr>
        <p:spPr>
          <a:xfrm flipV="1">
            <a:off x="14506139" y="2096154"/>
            <a:ext cx="989200" cy="1029605"/>
          </a:xfrm>
          <a:prstGeom prst="bent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Соединительная линия уступом 79"/>
          <p:cNvCxnSpPr/>
          <p:nvPr/>
        </p:nvCxnSpPr>
        <p:spPr>
          <a:xfrm>
            <a:off x="14506139" y="3188617"/>
            <a:ext cx="1005525" cy="964283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Скругленный прямоугольник 80"/>
          <p:cNvSpPr/>
          <p:nvPr/>
        </p:nvSpPr>
        <p:spPr>
          <a:xfrm>
            <a:off x="155574" y="1150316"/>
            <a:ext cx="17980025" cy="4387032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Freeform 42"/>
          <p:cNvSpPr/>
          <p:nvPr/>
        </p:nvSpPr>
        <p:spPr>
          <a:xfrm>
            <a:off x="460375" y="1329289"/>
            <a:ext cx="538366" cy="538366"/>
          </a:xfrm>
          <a:custGeom>
            <a:avLst/>
            <a:gdLst/>
            <a:ahLst/>
            <a:cxnLst/>
            <a:rect l="l" t="t" r="r" b="b"/>
            <a:pathLst>
              <a:path w="538366" h="538366">
                <a:moveTo>
                  <a:pt x="0" y="0"/>
                </a:moveTo>
                <a:lnTo>
                  <a:pt x="538366" y="0"/>
                </a:lnTo>
                <a:lnTo>
                  <a:pt x="538366" y="538366"/>
                </a:lnTo>
                <a:lnTo>
                  <a:pt x="0" y="5383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3" name="Прямоугольник 82"/>
          <p:cNvSpPr/>
          <p:nvPr/>
        </p:nvSpPr>
        <p:spPr>
          <a:xfrm>
            <a:off x="8061440" y="4208894"/>
            <a:ext cx="336772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Кезекке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жеңілдікті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санатты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расталмауы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бас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тартуға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негіз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болмайды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7966486" y="4169538"/>
            <a:ext cx="3346696" cy="1178129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155574" y="5660314"/>
            <a:ext cx="17980026" cy="4283786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Freeform 42"/>
          <p:cNvSpPr/>
          <p:nvPr/>
        </p:nvSpPr>
        <p:spPr>
          <a:xfrm>
            <a:off x="432666" y="5947747"/>
            <a:ext cx="538366" cy="488292"/>
          </a:xfrm>
          <a:custGeom>
            <a:avLst/>
            <a:gdLst/>
            <a:ahLst/>
            <a:cxnLst/>
            <a:rect l="l" t="t" r="r" b="b"/>
            <a:pathLst>
              <a:path w="538366" h="538366">
                <a:moveTo>
                  <a:pt x="0" y="0"/>
                </a:moveTo>
                <a:lnTo>
                  <a:pt x="538366" y="0"/>
                </a:lnTo>
                <a:lnTo>
                  <a:pt x="538366" y="538366"/>
                </a:lnTo>
                <a:lnTo>
                  <a:pt x="0" y="5383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51501EEC-861E-0641-6511-4876E1892D5F}"/>
              </a:ext>
            </a:extLst>
          </p:cNvPr>
          <p:cNvSpPr txBox="1"/>
          <p:nvPr/>
        </p:nvSpPr>
        <p:spPr>
          <a:xfrm>
            <a:off x="1551008" y="5903667"/>
            <a:ext cx="8107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Кезекке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өтініштің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күшін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жою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592334" y="6691058"/>
            <a:ext cx="17536680" cy="2516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Осы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немесе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басқа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аймақтағы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баланы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кезекке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қоюды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анықтау</a:t>
            </a: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Fira Sans Light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Мемтапсырыс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шеңберінде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ваучер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қызмет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көрсетілетін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контингентінде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баланың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болуы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Уақытша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немесе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тұрақты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тіркеудің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болмауы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800" i="1" dirty="0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(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облыстық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,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республикалық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маңызы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бар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қалалардың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немесе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Астананың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агломерациясына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жатқызылған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елді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мекенде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тіркеу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болған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жағдайларды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400" i="1" dirty="0" err="1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қоспағанда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6475A4-1FA7-115D-D06A-404E43C711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8" t="3820" r="39780" b="7890"/>
          <a:stretch/>
        </p:blipFill>
        <p:spPr>
          <a:xfrm>
            <a:off x="1079188" y="5772989"/>
            <a:ext cx="187623" cy="8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127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347394" cy="1000470"/>
            <a:chOff x="-304801" y="642362"/>
            <a:chExt cx="7347394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347394" cy="779037"/>
              <a:chOff x="1521139" y="697844"/>
              <a:chExt cx="979652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4" y="835680"/>
                <a:ext cx="8737602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3200" b="1" spc="-139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Ваучер </a:t>
                </a:r>
                <a:r>
                  <a:rPr lang="ru-RU" sz="3200" b="1" spc="-139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алу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1501EEC-861E-0641-6511-4876E1892D5F}"/>
              </a:ext>
            </a:extLst>
          </p:cNvPr>
          <p:cNvSpPr txBox="1"/>
          <p:nvPr/>
        </p:nvSpPr>
        <p:spPr>
          <a:xfrm>
            <a:off x="11027306" y="1069458"/>
            <a:ext cx="71177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Балабақшаға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тапсырыс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бекітілмейді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3913C2C7-0742-4DC2-7477-15CDD7F511BD}"/>
              </a:ext>
            </a:extLst>
          </p:cNvPr>
          <p:cNvSpPr/>
          <p:nvPr/>
        </p:nvSpPr>
        <p:spPr>
          <a:xfrm>
            <a:off x="8872604" y="1845460"/>
            <a:ext cx="3226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Бақша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бөлінісінде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тапсырысының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ЖАО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айқындайды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1A53313F-BF14-2899-D4A3-CB8AF2CCCA7E}"/>
              </a:ext>
            </a:extLst>
          </p:cNvPr>
          <p:cNvSpPr/>
          <p:nvPr/>
        </p:nvSpPr>
        <p:spPr>
          <a:xfrm>
            <a:off x="14345599" y="4063730"/>
            <a:ext cx="358891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Балабақшалар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жобалық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қуаттылыққа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қатыса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алады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/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Балабақшаны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ата-аналардың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өздері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таңдайды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869102" y="3237685"/>
            <a:ext cx="4277882" cy="2751649"/>
            <a:chOff x="8448730" y="2196074"/>
            <a:chExt cx="4277882" cy="2751649"/>
          </a:xfrm>
        </p:grpSpPr>
        <p:sp>
          <p:nvSpPr>
            <p:cNvPr id="44" name="AutoShape 5"/>
            <p:cNvSpPr/>
            <p:nvPr/>
          </p:nvSpPr>
          <p:spPr>
            <a:xfrm>
              <a:off x="8448730" y="2196074"/>
              <a:ext cx="4015487" cy="2751649"/>
            </a:xfrm>
            <a:prstGeom prst="rect">
              <a:avLst/>
            </a:prstGeom>
            <a:solidFill>
              <a:srgbClr val="A066CB">
                <a:alpha val="8627"/>
              </a:srgbClr>
            </a:solidFill>
          </p:spPr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9725101" y="2457163"/>
              <a:ext cx="1052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KZ" i="1" dirty="0">
                  <a:latin typeface="Arial" panose="020B0604020202020204" pitchFamily="34" charset="0"/>
                  <a:cs typeface="Arial" panose="020B0604020202020204" pitchFamily="34" charset="0"/>
                </a:rPr>
                <a:t>100 </a:t>
              </a:r>
              <a:r>
                <a:rPr lang="ru-RU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7B78273-5967-93AA-C17F-530BDC7DD018}"/>
                </a:ext>
              </a:extLst>
            </p:cNvPr>
            <p:cNvSpPr txBox="1"/>
            <p:nvPr/>
          </p:nvSpPr>
          <p:spPr>
            <a:xfrm>
              <a:off x="9697571" y="3282673"/>
              <a:ext cx="10434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KZ" i="1" dirty="0">
                  <a:latin typeface="Arial" panose="020B0604020202020204" pitchFamily="34" charset="0"/>
                  <a:cs typeface="Arial" panose="020B0604020202020204" pitchFamily="34" charset="0"/>
                </a:rPr>
                <a:t>50 </a:t>
              </a:r>
              <a:r>
                <a:rPr lang="ru-RU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BD5CFD0-0D7F-DDA0-5E6A-D6A72606A1E5}"/>
                </a:ext>
              </a:extLst>
            </p:cNvPr>
            <p:cNvSpPr txBox="1"/>
            <p:nvPr/>
          </p:nvSpPr>
          <p:spPr>
            <a:xfrm>
              <a:off x="9731641" y="4116811"/>
              <a:ext cx="1035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KZ" i="1" dirty="0"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ru-RU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8731" y="3069180"/>
              <a:ext cx="764554" cy="764554"/>
            </a:xfrm>
            <a:prstGeom prst="rect">
              <a:avLst/>
            </a:prstGeom>
          </p:spPr>
        </p:pic>
        <p:pic>
          <p:nvPicPr>
            <p:cNvPr id="61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700" y="2196075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700" y="3118317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0691699" y="4021359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095622" y="2422849"/>
              <a:ext cx="1630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ЖҚ -150</a:t>
              </a:r>
              <a:r>
                <a:rPr lang="ru-KZ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095622" y="3240269"/>
              <a:ext cx="16309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ЖҚ -100</a:t>
              </a:r>
              <a:r>
                <a:rPr lang="ru-KZ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1243931" y="4181812"/>
              <a:ext cx="13343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ЖҚ -50</a:t>
              </a:r>
              <a:r>
                <a:rPr lang="ru-KZ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9271752" y="2717451"/>
              <a:ext cx="709148" cy="1776774"/>
              <a:chOff x="8693956" y="2737924"/>
              <a:chExt cx="709148" cy="1776774"/>
            </a:xfrm>
          </p:grpSpPr>
          <p:cxnSp>
            <p:nvCxnSpPr>
              <p:cNvPr id="91" name="Соединительная линия уступом 90"/>
              <p:cNvCxnSpPr/>
              <p:nvPr/>
            </p:nvCxnSpPr>
            <p:spPr>
              <a:xfrm rot="5400000" flipH="1" flipV="1">
                <a:off x="8601209" y="2830671"/>
                <a:ext cx="871294" cy="685800"/>
              </a:xfrm>
              <a:prstGeom prst="bentConnector3">
                <a:avLst>
                  <a:gd name="adj1" fmla="val 97703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Соединительная линия уступом 91"/>
              <p:cNvCxnSpPr/>
              <p:nvPr/>
            </p:nvCxnSpPr>
            <p:spPr>
              <a:xfrm rot="16200000" flipH="1">
                <a:off x="8604149" y="3715743"/>
                <a:ext cx="888762" cy="709148"/>
              </a:xfrm>
              <a:prstGeom prst="bentConnector3">
                <a:avLst>
                  <a:gd name="adj1" fmla="val 101442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Прямая со стрелкой 93"/>
              <p:cNvCxnSpPr/>
              <p:nvPr/>
            </p:nvCxnSpPr>
            <p:spPr>
              <a:xfrm>
                <a:off x="8693956" y="3609218"/>
                <a:ext cx="68580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3529080" y="6063273"/>
            <a:ext cx="3991910" cy="2865828"/>
            <a:chOff x="10972800" y="2063900"/>
            <a:chExt cx="3657600" cy="2815334"/>
          </a:xfrm>
        </p:grpSpPr>
        <p:sp>
          <p:nvSpPr>
            <p:cNvPr id="43" name="AutoShape 5"/>
            <p:cNvSpPr/>
            <p:nvPr/>
          </p:nvSpPr>
          <p:spPr>
            <a:xfrm>
              <a:off x="10972800" y="2063900"/>
              <a:ext cx="3657600" cy="2815334"/>
            </a:xfrm>
            <a:prstGeom prst="rect">
              <a:avLst/>
            </a:prstGeom>
            <a:solidFill>
              <a:srgbClr val="A066CB">
                <a:alpha val="8627"/>
              </a:srgbClr>
            </a:solidFill>
          </p:spPr>
        </p:sp>
        <p:pic>
          <p:nvPicPr>
            <p:cNvPr id="71" name="Рисунок 7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6166" y="3082181"/>
              <a:ext cx="695395" cy="695395"/>
            </a:xfrm>
            <a:prstGeom prst="rect">
              <a:avLst/>
            </a:prstGeom>
          </p:spPr>
        </p:pic>
        <p:pic>
          <p:nvPicPr>
            <p:cNvPr id="72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25265" y="2150514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09783" y="3046939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  <a:biLevel thresh="25000"/>
            </a:blip>
            <a:srcRect/>
            <a:stretch/>
          </p:blipFill>
          <p:spPr>
            <a:xfrm>
              <a:off x="13609783" y="3874872"/>
              <a:ext cx="640197" cy="73063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95" name="Соединительная линия уступом 94"/>
            <p:cNvCxnSpPr/>
            <p:nvPr/>
          </p:nvCxnSpPr>
          <p:spPr>
            <a:xfrm rot="5400000" flipH="1" flipV="1">
              <a:off x="11848625" y="2721647"/>
              <a:ext cx="871294" cy="685800"/>
            </a:xfrm>
            <a:prstGeom prst="bentConnector3">
              <a:avLst>
                <a:gd name="adj1" fmla="val 97703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Соединительная линия уступом 95"/>
            <p:cNvCxnSpPr/>
            <p:nvPr/>
          </p:nvCxnSpPr>
          <p:spPr>
            <a:xfrm rot="16200000" flipH="1">
              <a:off x="11851565" y="3606719"/>
              <a:ext cx="888762" cy="709148"/>
            </a:xfrm>
            <a:prstGeom prst="bentConnector3">
              <a:avLst>
                <a:gd name="adj1" fmla="val 101442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 стрелкой 96"/>
            <p:cNvCxnSpPr/>
            <p:nvPr/>
          </p:nvCxnSpPr>
          <p:spPr>
            <a:xfrm>
              <a:off x="11941372" y="3500194"/>
              <a:ext cx="68580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399598" y="2303313"/>
              <a:ext cx="1317528" cy="63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ЖҚ -150</a:t>
              </a:r>
              <a:r>
                <a:rPr lang="ru-KZ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k-KZ" i="1" dirty="0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415831" y="3147963"/>
              <a:ext cx="1212997" cy="63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ЖҚ -100</a:t>
              </a:r>
              <a:r>
                <a:rPr lang="ru-KZ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k-KZ" i="1" dirty="0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C7E938D6-D1E4-B536-D4D6-074015BDFE3B}"/>
                </a:ext>
              </a:extLst>
            </p:cNvPr>
            <p:cNvSpPr txBox="1"/>
            <p:nvPr/>
          </p:nvSpPr>
          <p:spPr>
            <a:xfrm>
              <a:off x="12329680" y="4034534"/>
              <a:ext cx="1334371" cy="634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i="1" dirty="0">
                  <a:latin typeface="Arial" panose="020B0604020202020204" pitchFamily="34" charset="0"/>
                  <a:cs typeface="Arial" panose="020B0604020202020204" pitchFamily="34" charset="0"/>
                </a:rPr>
                <a:t>ЖҚ -50</a:t>
              </a:r>
              <a:r>
                <a:rPr lang="ru-KZ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kk-KZ" i="1" dirty="0">
                  <a:latin typeface="Arial" panose="020B0604020202020204" pitchFamily="34" charset="0"/>
                  <a:cs typeface="Arial" panose="020B0604020202020204" pitchFamily="34" charset="0"/>
                </a:rPr>
                <a:t>орын</a:t>
              </a:r>
              <a:endParaRPr lang="ru-KZ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1" name="Фигура"/>
          <p:cNvSpPr/>
          <p:nvPr/>
        </p:nvSpPr>
        <p:spPr>
          <a:xfrm rot="19327041">
            <a:off x="12047846" y="5935690"/>
            <a:ext cx="1137868" cy="146347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51" y="4497048"/>
            <a:ext cx="1305673" cy="1398274"/>
          </a:xfrm>
          <a:prstGeom prst="rect">
            <a:avLst/>
          </a:prstGeom>
        </p:spPr>
      </p:pic>
      <p:sp>
        <p:nvSpPr>
          <p:cNvPr id="105" name="TextBox 2"/>
          <p:cNvSpPr txBox="1"/>
          <p:nvPr/>
        </p:nvSpPr>
        <p:spPr>
          <a:xfrm>
            <a:off x="1053759" y="1284762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Ваучер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алдым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.</a:t>
            </a:r>
          </a:p>
          <a:p>
            <a:pPr algn="ctr"/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Әрі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қарай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не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істеу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керек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44597" y="3061974"/>
            <a:ext cx="1876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Ваучер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алдым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2705144" y="2302806"/>
            <a:ext cx="27991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Тізімнен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бос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орындарды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ескере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отырып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кез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келген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бақшаны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таңдайды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Fira Sans Light"/>
            </a:endParaRP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2615298"/>
            <a:ext cx="865640" cy="865640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3704005"/>
            <a:ext cx="865640" cy="865640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4879338"/>
            <a:ext cx="865640" cy="865640"/>
          </a:xfrm>
          <a:prstGeom prst="rect">
            <a:avLst/>
          </a:prstGeom>
        </p:spPr>
      </p:pic>
      <p:pic>
        <p:nvPicPr>
          <p:cNvPr id="111" name="Рисунок 1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5989334"/>
            <a:ext cx="865640" cy="865640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31" y="4268702"/>
            <a:ext cx="2471441" cy="1268331"/>
          </a:xfrm>
          <a:prstGeom prst="rect">
            <a:avLst/>
          </a:prstGeom>
        </p:spPr>
      </p:pic>
      <p:sp>
        <p:nvSpPr>
          <p:cNvPr id="113" name="Прямоугольник 112"/>
          <p:cNvSpPr/>
          <p:nvPr/>
        </p:nvSpPr>
        <p:spPr>
          <a:xfrm>
            <a:off x="2758319" y="4590752"/>
            <a:ext cx="1843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5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жұм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күні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+ 2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</a:t>
            </a:r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ұзарту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646860" y="5611569"/>
            <a:ext cx="2480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Бақшаға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қабылдану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үшін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қажетті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құжаттарды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дайындайды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5" name="Прямая со стрелкой 114"/>
          <p:cNvCxnSpPr>
            <a:stCxn id="106" idx="2"/>
            <a:endCxn id="104" idx="0"/>
          </p:cNvCxnSpPr>
          <p:nvPr/>
        </p:nvCxnSpPr>
        <p:spPr>
          <a:xfrm>
            <a:off x="982911" y="3769860"/>
            <a:ext cx="2877" cy="7271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Соединительная линия уступом 115"/>
          <p:cNvCxnSpPr>
            <a:stCxn id="104" idx="3"/>
            <a:endCxn id="107" idx="1"/>
          </p:cNvCxnSpPr>
          <p:nvPr/>
        </p:nvCxnSpPr>
        <p:spPr>
          <a:xfrm flipV="1">
            <a:off x="1638624" y="3118414"/>
            <a:ext cx="1066520" cy="207777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Соединительная линия уступом 116"/>
          <p:cNvCxnSpPr>
            <a:endCxn id="114" idx="1"/>
          </p:cNvCxnSpPr>
          <p:nvPr/>
        </p:nvCxnSpPr>
        <p:spPr>
          <a:xfrm>
            <a:off x="1629660" y="5363598"/>
            <a:ext cx="1017200" cy="9096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Прямоугольник 117"/>
          <p:cNvSpPr/>
          <p:nvPr/>
        </p:nvSpPr>
        <p:spPr>
          <a:xfrm>
            <a:off x="1753619" y="8109593"/>
            <a:ext cx="3023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Бақшамен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электрондық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шарт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жасасасыз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9" name="Рисунок 118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0983" y="7880005"/>
            <a:ext cx="737420" cy="737420"/>
          </a:xfrm>
          <a:prstGeom prst="rect">
            <a:avLst/>
          </a:prstGeom>
        </p:spPr>
      </p:pic>
      <p:pic>
        <p:nvPicPr>
          <p:cNvPr id="120" name="Рисунок 11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991" y="7945620"/>
            <a:ext cx="1305673" cy="1398274"/>
          </a:xfrm>
          <a:prstGeom prst="rect">
            <a:avLst/>
          </a:prstGeom>
        </p:spPr>
      </p:pic>
      <p:pic>
        <p:nvPicPr>
          <p:cNvPr id="121" name="Рисунок 1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2760" y="8197616"/>
            <a:ext cx="865640" cy="865640"/>
          </a:xfrm>
          <a:prstGeom prst="rect">
            <a:avLst/>
          </a:prstGeom>
        </p:spPr>
      </p:pic>
      <p:sp>
        <p:nvSpPr>
          <p:cNvPr id="122" name="Равнобедренный треугольник 121"/>
          <p:cNvSpPr/>
          <p:nvPr/>
        </p:nvSpPr>
        <p:spPr>
          <a:xfrm rot="10800000">
            <a:off x="-22412" y="6929510"/>
            <a:ext cx="6575612" cy="84202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AutoShape 9"/>
          <p:cNvSpPr/>
          <p:nvPr/>
        </p:nvSpPr>
        <p:spPr>
          <a:xfrm flipV="1">
            <a:off x="7269919" y="2301624"/>
            <a:ext cx="5320" cy="6331927"/>
          </a:xfrm>
          <a:prstGeom prst="line">
            <a:avLst/>
          </a:prstGeom>
          <a:ln w="101600" cap="rnd">
            <a:solidFill>
              <a:srgbClr val="86C7ED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7471488" y="2197113"/>
            <a:ext cx="1449417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БҰРЫН</a:t>
            </a:r>
            <a:r>
              <a:rPr lang="ru-K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12707612" y="4610880"/>
            <a:ext cx="1631922" cy="44267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KZ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204652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AutoShape 14"/>
          <p:cNvSpPr/>
          <p:nvPr/>
        </p:nvSpPr>
        <p:spPr>
          <a:xfrm>
            <a:off x="-6404" y="-61589"/>
            <a:ext cx="18288000" cy="104775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19" name="Скругленный прямоугольник 18"/>
          <p:cNvSpPr/>
          <p:nvPr/>
        </p:nvSpPr>
        <p:spPr>
          <a:xfrm>
            <a:off x="132131" y="3277027"/>
            <a:ext cx="18010931" cy="23706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347394" cy="1000470"/>
            <a:chOff x="-304801" y="642362"/>
            <a:chExt cx="7347394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347394" cy="779037"/>
              <a:chOff x="1521139" y="697844"/>
              <a:chExt cx="979652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580064" y="835680"/>
                <a:ext cx="8737602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3200" b="1" spc="-139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Күту</a:t>
                </a:r>
                <a:r>
                  <a:rPr lang="ru-RU" sz="3200" b="1" spc="-139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 </a:t>
                </a:r>
                <a:r>
                  <a:rPr lang="ru-RU" sz="3200" b="1" spc="-139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парағы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691" y="1002712"/>
            <a:ext cx="1725255" cy="1674083"/>
          </a:xfrm>
          <a:prstGeom prst="rect">
            <a:avLst/>
          </a:prstGeom>
        </p:spPr>
      </p:pic>
      <p:sp>
        <p:nvSpPr>
          <p:cNvPr id="69" name="TextBox 2"/>
          <p:cNvSpPr txBox="1"/>
          <p:nvPr/>
        </p:nvSpPr>
        <p:spPr>
          <a:xfrm>
            <a:off x="5586793" y="1552440"/>
            <a:ext cx="897244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Қалаған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балабақшада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бос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орын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болмаса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не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істеу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керек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784" y="3687140"/>
            <a:ext cx="1305673" cy="1398274"/>
          </a:xfrm>
          <a:prstGeom prst="rect">
            <a:avLst/>
          </a:prstGeom>
        </p:spPr>
      </p:pic>
      <p:sp>
        <p:nvSpPr>
          <p:cNvPr id="75" name="Прямоугольник 74"/>
          <p:cNvSpPr/>
          <p:nvPr/>
        </p:nvSpPr>
        <p:spPr>
          <a:xfrm>
            <a:off x="100755" y="4153804"/>
            <a:ext cx="1876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Ваучер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алдым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3271292" y="4014173"/>
            <a:ext cx="1876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Бақшада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орын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жоқ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0110" y="3900524"/>
            <a:ext cx="1022312" cy="1022312"/>
          </a:xfrm>
          <a:prstGeom prst="rect">
            <a:avLst/>
          </a:prstGeom>
        </p:spPr>
      </p:pic>
      <p:sp>
        <p:nvSpPr>
          <p:cNvPr id="80" name="Прямоугольник 79"/>
          <p:cNvSpPr/>
          <p:nvPr/>
        </p:nvSpPr>
        <p:spPr>
          <a:xfrm>
            <a:off x="6427097" y="3900524"/>
            <a:ext cx="22956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Уақытша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басқа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балабақшаны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таңдай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алады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7555" y="3942586"/>
            <a:ext cx="1071562" cy="1071562"/>
          </a:xfrm>
          <a:prstGeom prst="rect">
            <a:avLst/>
          </a:prstGeom>
        </p:spPr>
      </p:pic>
      <p:sp>
        <p:nvSpPr>
          <p:cNvPr id="81" name="Прямоугольник 80"/>
          <p:cNvSpPr/>
          <p:nvPr/>
        </p:nvSpPr>
        <p:spPr>
          <a:xfrm>
            <a:off x="9906000" y="3853722"/>
            <a:ext cx="22956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Қалаған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бақшаның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күту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парағына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тіркеледі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76455" y="3939848"/>
            <a:ext cx="999687" cy="999687"/>
          </a:xfrm>
          <a:prstGeom prst="rect">
            <a:avLst/>
          </a:prstGeom>
        </p:spPr>
      </p:pic>
      <p:sp>
        <p:nvSpPr>
          <p:cNvPr id="82" name="Прямоугольник 81"/>
          <p:cNvSpPr/>
          <p:nvPr/>
        </p:nvSpPr>
        <p:spPr>
          <a:xfrm>
            <a:off x="13550957" y="3675243"/>
            <a:ext cx="4301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Бос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орын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пайда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болған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кезде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шақыру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жіберіледі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және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ата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қалаған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балабақшаға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жазыла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алады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2"/>
          <p:cNvSpPr txBox="1"/>
          <p:nvPr/>
        </p:nvSpPr>
        <p:spPr>
          <a:xfrm>
            <a:off x="160057" y="6057385"/>
            <a:ext cx="525462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Күту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парағы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не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үшін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қажет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46354" y="6566189"/>
            <a:ext cx="9316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сайын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орындардың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пайда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болуын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қадағаламау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үшін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Тапшы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бақтардағы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бос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орындардың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кезектен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тыс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берілмеуі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үшін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2"/>
          <p:cNvSpPr txBox="1"/>
          <p:nvPr/>
        </p:nvSpPr>
        <p:spPr>
          <a:xfrm>
            <a:off x="709244" y="7668779"/>
            <a:ext cx="4906675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Күту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парағын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кім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пайдалана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алады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685800" y="8494370"/>
            <a:ext cx="80217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Күту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парағына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ваучері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бар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және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осы ваучер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балабақшаға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барған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бала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ғана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кіре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алады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Box 2"/>
          <p:cNvSpPr txBox="1"/>
          <p:nvPr/>
        </p:nvSpPr>
        <p:spPr>
          <a:xfrm>
            <a:off x="9304615" y="6144312"/>
            <a:ext cx="6011585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Күту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парағына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қалай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кіруге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болады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9190912" y="6653116"/>
            <a:ext cx="93166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Электрондық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өтінім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беру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қажет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Өтінім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беру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ата-ананың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жеке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кабинетінде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қолжетімді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2"/>
          <p:cNvSpPr txBox="1"/>
          <p:nvPr/>
        </p:nvSpPr>
        <p:spPr>
          <a:xfrm>
            <a:off x="9200011" y="7626656"/>
            <a:ext cx="8612156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Күту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парағы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үшін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қандай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жеңілдіктер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4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қарастырылған</a:t>
            </a:r>
            <a:r>
              <a:rPr lang="ru-RU" sz="24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?</a:t>
            </a:r>
            <a:endParaRPr lang="en-US" sz="24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9175282" y="8230552"/>
            <a:ext cx="90161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Барлық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ваучерлер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тең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жеңілдіктер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жоқ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Бұрын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күту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парағына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тұрған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адам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бірінші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орынға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ие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болады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Өтініштер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өтініш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берілген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мен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уақыт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автоматты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түрде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сұрыпталады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DA5A863-80FF-3DBC-33F5-493BDA411AF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8" t="3820" r="39780" b="7890"/>
          <a:stretch/>
        </p:blipFill>
        <p:spPr>
          <a:xfrm>
            <a:off x="8922834" y="8284984"/>
            <a:ext cx="187623" cy="83780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2FA0FAB-9508-B6BC-F00D-7E4B2B9B2EF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8" t="3820" r="39780" b="7890"/>
          <a:stretch/>
        </p:blipFill>
        <p:spPr>
          <a:xfrm>
            <a:off x="315699" y="8420493"/>
            <a:ext cx="187623" cy="837807"/>
          </a:xfrm>
          <a:prstGeom prst="rect">
            <a:avLst/>
          </a:prstGeom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2EB15C71-69BB-0789-3650-AF204A7CE459}"/>
              </a:ext>
            </a:extLst>
          </p:cNvPr>
          <p:cNvSpPr/>
          <p:nvPr/>
        </p:nvSpPr>
        <p:spPr>
          <a:xfrm>
            <a:off x="4209606" y="1059057"/>
            <a:ext cx="1601660" cy="195084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35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4"/>
          <p:cNvGrpSpPr/>
          <p:nvPr/>
        </p:nvGrpSpPr>
        <p:grpSpPr>
          <a:xfrm>
            <a:off x="-1" y="0"/>
            <a:ext cx="7371027" cy="620315"/>
            <a:chOff x="1521138" y="697844"/>
            <a:chExt cx="9828038" cy="827087"/>
          </a:xfrm>
        </p:grpSpPr>
        <p:grpSp>
          <p:nvGrpSpPr>
            <p:cNvPr id="7" name="Group 15"/>
            <p:cNvGrpSpPr/>
            <p:nvPr/>
          </p:nvGrpSpPr>
          <p:grpSpPr>
            <a:xfrm rot="-10800000">
              <a:off x="1521138" y="697844"/>
              <a:ext cx="9624837" cy="827087"/>
              <a:chOff x="2886227" y="1762128"/>
              <a:chExt cx="22784924" cy="1957970"/>
            </a:xfrm>
          </p:grpSpPr>
          <p:sp>
            <p:nvSpPr>
              <p:cNvPr id="9" name="Freeform 16"/>
              <p:cNvSpPr/>
              <p:nvPr/>
            </p:nvSpPr>
            <p:spPr>
              <a:xfrm>
                <a:off x="2886227" y="1762128"/>
                <a:ext cx="22784924" cy="1957970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8" name="TextBox 17"/>
            <p:cNvSpPr txBox="1"/>
            <p:nvPr/>
          </p:nvSpPr>
          <p:spPr>
            <a:xfrm>
              <a:off x="2611573" y="708427"/>
              <a:ext cx="8737603" cy="6565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3200" b="1" spc="-139" dirty="0" err="1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Ваучерді</a:t>
              </a:r>
              <a:r>
                <a:rPr lang="ru-RU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 </a:t>
              </a:r>
              <a:r>
                <a:rPr lang="ru-RU" sz="3200" b="1" spc="-139" dirty="0" err="1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жою</a:t>
              </a:r>
              <a:endParaRPr lang="en-US" sz="3200" b="1" spc="-139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55574" y="1028700"/>
            <a:ext cx="17675226" cy="3010577"/>
            <a:chOff x="155574" y="5660313"/>
            <a:chExt cx="17675226" cy="3010577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307975" y="6687939"/>
              <a:ext cx="17522825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Verdana" panose="020B0604030504040204" pitchFamily="34" charset="0"/>
                <a:buChar char="-"/>
              </a:pP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басқа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елді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мекенге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көшу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285750" indent="-285750">
                <a:buFont typeface="Verdana" panose="020B0604030504040204" pitchFamily="34" charset="0"/>
                <a:buChar char="-"/>
              </a:pP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баланың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қайтыс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болуы;</a:t>
              </a:r>
            </a:p>
            <a:p>
              <a:pPr marL="285750" indent="-285750">
                <a:buFont typeface="Verdana" panose="020B0604030504040204" pitchFamily="34" charset="0"/>
                <a:buChar char="-"/>
              </a:pP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қатарынан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екі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ай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бойы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қатысу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табелін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растамау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;</a:t>
              </a:r>
            </a:p>
            <a:p>
              <a:pPr marL="285750" indent="-285750">
                <a:buFont typeface="Verdana" panose="020B0604030504040204" pitchFamily="34" charset="0"/>
                <a:buChar char="-"/>
              </a:pP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баланың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ағымдағы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күнтізбелік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жыл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ішінде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дәлелді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себепсіз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40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жиынтық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күннен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артық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келмеуі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Скругленный прямоугольник 101"/>
            <p:cNvSpPr/>
            <p:nvPr/>
          </p:nvSpPr>
          <p:spPr>
            <a:xfrm>
              <a:off x="155574" y="5660313"/>
              <a:ext cx="17675226" cy="3010577"/>
            </a:xfrm>
            <a:prstGeom prst="roundRect">
              <a:avLst/>
            </a:prstGeom>
            <a:noFill/>
            <a:ln w="9525">
              <a:solidFill>
                <a:srgbClr val="1836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Freeform 13"/>
            <p:cNvSpPr/>
            <p:nvPr/>
          </p:nvSpPr>
          <p:spPr>
            <a:xfrm rot="10800000">
              <a:off x="307975" y="5905500"/>
              <a:ext cx="682625" cy="558841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6" name="Прямоугольник 15"/>
            <p:cNvSpPr/>
            <p:nvPr/>
          </p:nvSpPr>
          <p:spPr>
            <a:xfrm>
              <a:off x="1018795" y="5962344"/>
              <a:ext cx="792973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Ваучер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мынадай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жағдайларда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жойылады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145246" y="4838700"/>
            <a:ext cx="17685554" cy="4343400"/>
            <a:chOff x="7989918" y="5660314"/>
            <a:chExt cx="17207174" cy="4343400"/>
          </a:xfrm>
        </p:grpSpPr>
        <p:sp>
          <p:nvSpPr>
            <p:cNvPr id="105" name="Скругленный прямоугольник 104"/>
            <p:cNvSpPr/>
            <p:nvPr/>
          </p:nvSpPr>
          <p:spPr>
            <a:xfrm>
              <a:off x="7989918" y="5660314"/>
              <a:ext cx="17207174" cy="4343400"/>
            </a:xfrm>
            <a:prstGeom prst="roundRect">
              <a:avLst/>
            </a:prstGeom>
            <a:noFill/>
            <a:ln w="9525">
              <a:solidFill>
                <a:srgbClr val="1836B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Freeform 13"/>
            <p:cNvSpPr/>
            <p:nvPr/>
          </p:nvSpPr>
          <p:spPr>
            <a:xfrm rot="10800000">
              <a:off x="8251765" y="5893372"/>
              <a:ext cx="682625" cy="558841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07" name="Прямоугольник 106"/>
            <p:cNvSpPr/>
            <p:nvPr/>
          </p:nvSpPr>
          <p:spPr>
            <a:xfrm>
              <a:off x="8938751" y="5850274"/>
              <a:ext cx="56175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Қаржыландыруды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тоқтата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тұру</a:t>
              </a:r>
              <a:endParaRPr lang="ru-RU" sz="2800" b="1" dirty="0">
                <a:solidFill>
                  <a:srgbClr val="A066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8227136" y="6619300"/>
              <a:ext cx="1673273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hangingPunct="0">
                <a:spcAft>
                  <a:spcPts val="0"/>
                </a:spcAft>
              </a:pP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оператор,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тиісті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органдар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білім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беруді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басқару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органы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бастамашылық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жасаған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қызмет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алушылардың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контингенті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бойынша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мәліметтерді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бұрмалау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фактілерін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анықтауға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байланысты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тексерулер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жүргізу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кезеңінде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;</a:t>
              </a:r>
            </a:p>
            <a:p>
              <a:pPr algn="just" hangingPunct="0">
                <a:spcAft>
                  <a:spcPts val="0"/>
                </a:spcAft>
              </a:pP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бақшаны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қызмет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көрсетушілер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тізімінен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шығару</a:t>
              </a:r>
              <a:r>
                <a:rPr lang="ru-RU" sz="24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  <a:endParaRPr lang="ru-R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8270356" y="8474882"/>
              <a:ext cx="1652082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Tx/>
                <a:buChar char="-"/>
              </a:pP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басқа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елді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мекендердің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контингентінде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қайталануды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анықтау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marL="342900" indent="-342900">
                <a:buFontTx/>
                <a:buChar char="-"/>
              </a:pP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ваучердің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күшін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жою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marL="342900" indent="-342900">
                <a:buFontTx/>
                <a:buChar char="-"/>
              </a:pP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ата-анасынан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қызмет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көрсетілмегені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туралы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мәліметтердің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келіп</a:t>
              </a:r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түсуі</a:t>
              </a:r>
              <a:endParaRPr lang="ru-RU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Прямоугольник 107"/>
            <p:cNvSpPr/>
            <p:nvPr/>
          </p:nvSpPr>
          <p:spPr>
            <a:xfrm>
              <a:off x="8960557" y="7832014"/>
              <a:ext cx="851689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Балаға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қатысты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қаржыландыруды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тоқтата</a:t>
              </a:r>
              <a:r>
                <a:rPr lang="ru-RU" sz="2800" b="1" dirty="0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b="1" dirty="0" err="1">
                  <a:solidFill>
                    <a:srgbClr val="A066C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тұру</a:t>
              </a:r>
              <a:endParaRPr lang="ru-RU" sz="2800" b="1" dirty="0">
                <a:solidFill>
                  <a:srgbClr val="A066C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AutoShape 2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" name="Прямоугольник 95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3700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57" name="Freeform 3"/>
          <p:cNvSpPr/>
          <p:nvPr/>
        </p:nvSpPr>
        <p:spPr>
          <a:xfrm>
            <a:off x="-80431" y="0"/>
            <a:ext cx="1394012" cy="710707"/>
          </a:xfrm>
          <a:custGeom>
            <a:avLst/>
            <a:gdLst/>
            <a:ahLst/>
            <a:cxnLst/>
            <a:rect l="l" t="t" r="r" b="b"/>
            <a:pathLst>
              <a:path w="1334407" h="761903">
                <a:moveTo>
                  <a:pt x="0" y="0"/>
                </a:moveTo>
                <a:lnTo>
                  <a:pt x="1334407" y="0"/>
                </a:lnTo>
                <a:lnTo>
                  <a:pt x="1334407" y="761903"/>
                </a:lnTo>
                <a:lnTo>
                  <a:pt x="0" y="76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29" name="Прямоугольник 28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313581" y="773366"/>
            <a:ext cx="16700995" cy="11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Жазғы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жинақтау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кезеңінде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толық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жинақталмау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тәуекелін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төмендету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мақсатында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МДҰ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үшін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қосымша</a:t>
            </a:r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құралдар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03665" y="2186739"/>
            <a:ext cx="812562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49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тармақ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топтардағы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топтардың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толымдылығы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өзгерістер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енгізілді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706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ерекшелігі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екі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706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- 1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15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баладан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7063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- 2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20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баладан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7063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- 3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25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баладан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7063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- 4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25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баладан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706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топта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ерекшелігі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үш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түрлі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болған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627063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- 2, 3, 4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– 25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баладан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627063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- 3, 4, 5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25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баладан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артық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4347" y="2327784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555203" y="2327784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F691134-A1EF-4A88-949B-D6B564EB5F5B}"/>
              </a:ext>
            </a:extLst>
          </p:cNvPr>
          <p:cNvSpPr/>
          <p:nvPr/>
        </p:nvSpPr>
        <p:spPr>
          <a:xfrm>
            <a:off x="1043925" y="7034657"/>
            <a:ext cx="8706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Жазғы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жабдықтау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алдында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әртүрлі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жастағы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топтарды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ұсынылады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0FB3802-6B32-4AAB-BEB2-14093CADE404}"/>
              </a:ext>
            </a:extLst>
          </p:cNvPr>
          <p:cNvSpPr/>
          <p:nvPr/>
        </p:nvSpPr>
        <p:spPr>
          <a:xfrm>
            <a:off x="1087663" y="8463267"/>
            <a:ext cx="87064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Жинақталмау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қаржыландырылмау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тәуекелін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азайту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мақсатында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топтарды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толтыруға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мүмкіндік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0B5F4DAF-A06C-4350-BAF2-669F1E24F8A1}"/>
              </a:ext>
            </a:extLst>
          </p:cNvPr>
          <p:cNvSpPr/>
          <p:nvPr/>
        </p:nvSpPr>
        <p:spPr>
          <a:xfrm>
            <a:off x="4267200" y="693368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низ 20">
            <a:extLst>
              <a:ext uri="{FF2B5EF4-FFF2-40B4-BE49-F238E27FC236}">
                <a16:creationId xmlns:a16="http://schemas.microsoft.com/office/drawing/2014/main" id="{5B2B6D37-8C79-4AEA-8979-8845FB7911CE}"/>
              </a:ext>
            </a:extLst>
          </p:cNvPr>
          <p:cNvSpPr/>
          <p:nvPr/>
        </p:nvSpPr>
        <p:spPr>
          <a:xfrm>
            <a:off x="4267200" y="8223397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D101D1-8492-4925-B9E2-7BD67B2A3F86}"/>
              </a:ext>
            </a:extLst>
          </p:cNvPr>
          <p:cNvSpPr txBox="1"/>
          <p:nvPr/>
        </p:nvSpPr>
        <p:spPr>
          <a:xfrm>
            <a:off x="528005" y="2356901"/>
            <a:ext cx="78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ru-RU" sz="2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2119F1B-7E50-46BE-972F-CC960F3EA6E9}"/>
              </a:ext>
            </a:extLst>
          </p:cNvPr>
          <p:cNvSpPr txBox="1"/>
          <p:nvPr/>
        </p:nvSpPr>
        <p:spPr>
          <a:xfrm>
            <a:off x="9775639" y="2417049"/>
            <a:ext cx="78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4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AB1B448-9E18-4803-99BB-89866C63FFA0}"/>
              </a:ext>
            </a:extLst>
          </p:cNvPr>
          <p:cNvSpPr/>
          <p:nvPr/>
        </p:nvSpPr>
        <p:spPr>
          <a:xfrm>
            <a:off x="10499905" y="1952272"/>
            <a:ext cx="751467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тармақ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Егер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ЖАО ЕБҚ бар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әрбір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кемінде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есе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басына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шаққандағы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норматив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бөлінетіні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анықталса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онда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топты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жинақтау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ваучер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ұстаушылардың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саны 1:3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азаяды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(ЕБҚ бар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әрбір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– 3 ваучер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ұстаушыға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аз)</a:t>
            </a:r>
          </a:p>
          <a:p>
            <a:pPr algn="just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(ЖАО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шешімі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DB450BC-4673-4A42-9DD7-837981357446}"/>
              </a:ext>
            </a:extLst>
          </p:cNvPr>
          <p:cNvSpPr/>
          <p:nvPr/>
        </p:nvSpPr>
        <p:spPr>
          <a:xfrm>
            <a:off x="9543684" y="5865409"/>
            <a:ext cx="743316" cy="6096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9CC8E4E-D3E1-484E-ACEF-83D15539636B}"/>
              </a:ext>
            </a:extLst>
          </p:cNvPr>
          <p:cNvSpPr txBox="1"/>
          <p:nvPr/>
        </p:nvSpPr>
        <p:spPr>
          <a:xfrm>
            <a:off x="9743464" y="5980369"/>
            <a:ext cx="785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2400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BA3E5433-3154-474A-AAB4-12FEDC1479F6}"/>
              </a:ext>
            </a:extLst>
          </p:cNvPr>
          <p:cNvSpPr/>
          <p:nvPr/>
        </p:nvSpPr>
        <p:spPr>
          <a:xfrm>
            <a:off x="10518955" y="5357514"/>
            <a:ext cx="7514671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тармақ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санаттар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кезек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қанағаттандырылған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кезде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жарым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толған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асқан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ваучер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беруге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беріледі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0808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F6B1DA1-6A64-414C-A0D8-A06B4D48011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240" y="1822355"/>
            <a:ext cx="4689729" cy="24067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58664" y="154941"/>
            <a:ext cx="280172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51 </a:t>
            </a:r>
            <a:r>
              <a:rPr lang="ru-RU" sz="3377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тармақ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"/>
          <p:cNvGrpSpPr/>
          <p:nvPr/>
        </p:nvGrpSpPr>
        <p:grpSpPr>
          <a:xfrm>
            <a:off x="-304800" y="9775306"/>
            <a:ext cx="18973800" cy="1542251"/>
            <a:chOff x="0" y="0"/>
            <a:chExt cx="58960502" cy="5372100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3" name="Прямоугольник 2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02526" y="218836"/>
            <a:ext cx="143819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hangingPunct="0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шілдеден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шілдеге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жинақтау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кезеңінде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кемінде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30 (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отыз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мерзімге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демалыс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себебінен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уақытша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болмаған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орындарына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қабылдауға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беріледі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бұл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ретте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жобалық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қуаттан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асырылады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65219" y="2395235"/>
            <a:ext cx="38337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ЖАО АЖ-да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кететін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немесе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демалысқа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кеткен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белгілейді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A505EF52-5B6C-4BC7-9CB3-272D00C7A52D}"/>
              </a:ext>
            </a:extLst>
          </p:cNvPr>
          <p:cNvSpPr/>
          <p:nvPr/>
        </p:nvSpPr>
        <p:spPr>
          <a:xfrm>
            <a:off x="407981" y="1453067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24BDA41-2ACF-4481-818C-0F7D607BB11E}"/>
              </a:ext>
            </a:extLst>
          </p:cNvPr>
          <p:cNvSpPr/>
          <p:nvPr/>
        </p:nvSpPr>
        <p:spPr>
          <a:xfrm>
            <a:off x="15452845" y="1450303"/>
            <a:ext cx="2659288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ЖАО ББ: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501DB09-6B56-4E75-AE0C-A395FAB6767D}"/>
              </a:ext>
            </a:extLst>
          </p:cNvPr>
          <p:cNvSpPr/>
          <p:nvPr/>
        </p:nvSpPr>
        <p:spPr>
          <a:xfrm>
            <a:off x="16104461" y="4254741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3CBE281D-FD5B-4159-9592-7B644A4C65D8}"/>
              </a:ext>
            </a:extLst>
          </p:cNvPr>
          <p:cNvSpPr/>
          <p:nvPr/>
        </p:nvSpPr>
        <p:spPr>
          <a:xfrm>
            <a:off x="12521883" y="4220770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ББ: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6868E858-0A9D-432E-B89D-01AE50551ECE}"/>
              </a:ext>
            </a:extLst>
          </p:cNvPr>
          <p:cNvSpPr/>
          <p:nvPr/>
        </p:nvSpPr>
        <p:spPr>
          <a:xfrm>
            <a:off x="5947384" y="4243343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5F544D-BA7F-4D4C-A0D1-5A2A4956A43C}"/>
              </a:ext>
            </a:extLst>
          </p:cNvPr>
          <p:cNvSpPr txBox="1"/>
          <p:nvPr/>
        </p:nvSpPr>
        <p:spPr>
          <a:xfrm>
            <a:off x="1956207" y="2179822"/>
            <a:ext cx="439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A5907A6A-A4AF-460C-BD08-C61377DD7714}"/>
              </a:ext>
            </a:extLst>
          </p:cNvPr>
          <p:cNvSpPr/>
          <p:nvPr/>
        </p:nvSpPr>
        <p:spPr>
          <a:xfrm>
            <a:off x="5579020" y="2226596"/>
            <a:ext cx="37207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Ата-аналардан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өтініштер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жинайды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демалыстың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басталуын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көрсете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ЖАО АЖ-да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демалысын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тіркейді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9E6E9E35-C105-4CA7-9FB2-2EA0337532B2}"/>
              </a:ext>
            </a:extLst>
          </p:cNvPr>
          <p:cNvSpPr/>
          <p:nvPr/>
        </p:nvSpPr>
        <p:spPr>
          <a:xfrm>
            <a:off x="10526275" y="2539189"/>
            <a:ext cx="399961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ЖАО АЖ-да бос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орындар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кеткен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демалысқа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кететін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орындар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жариялайды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C3998C5E-716F-4CB1-9654-C14E6B3B12BE}"/>
              </a:ext>
            </a:extLst>
          </p:cNvPr>
          <p:cNvSpPr/>
          <p:nvPr/>
        </p:nvSpPr>
        <p:spPr>
          <a:xfrm>
            <a:off x="14847460" y="3208077"/>
            <a:ext cx="3163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Бос орындарды жариялайды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41F3FEF1-3B3E-4FA9-8CFA-99FC5F8E3527}"/>
              </a:ext>
            </a:extLst>
          </p:cNvPr>
          <p:cNvSpPr/>
          <p:nvPr/>
        </p:nvSpPr>
        <p:spPr>
          <a:xfrm>
            <a:off x="-24993" y="6026704"/>
            <a:ext cx="46578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Кезектегі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балаларға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арналған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бос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орындар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шығарады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DCC74B3-0E2D-4BFD-A206-054DB58DF762}"/>
              </a:ext>
            </a:extLst>
          </p:cNvPr>
          <p:cNvSpPr/>
          <p:nvPr/>
        </p:nvSpPr>
        <p:spPr>
          <a:xfrm>
            <a:off x="7895427" y="6038997"/>
            <a:ext cx="3801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Балаларды табельде белгілейді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97A656F7-2E36-4A78-A710-B9099D6E9039}"/>
              </a:ext>
            </a:extLst>
          </p:cNvPr>
          <p:cNvSpPr/>
          <p:nvPr/>
        </p:nvSpPr>
        <p:spPr>
          <a:xfrm>
            <a:off x="11294792" y="5408770"/>
            <a:ext cx="35889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Жобалық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қуаттан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жоғары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емес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айырысу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8997AE89-3CC2-40E5-B549-07FA30C108B0}"/>
              </a:ext>
            </a:extLst>
          </p:cNvPr>
          <p:cNvSpPr/>
          <p:nvPr/>
        </p:nvSpPr>
        <p:spPr>
          <a:xfrm>
            <a:off x="15111148" y="4954131"/>
            <a:ext cx="31638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тамызда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шығаруды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топтастыруды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жүргізеді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нақты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санын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жобалық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қуатпен</a:t>
            </a: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сәйкестендіреді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C7AF53FE-9BD6-464F-A1AC-5B54E6406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42" y="2215661"/>
            <a:ext cx="1220984" cy="122098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02CFE0F-313B-49F8-A95F-7E2E90A3AB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8199D7"/>
              </a:clrFrom>
              <a:clrTo>
                <a:srgbClr val="8199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16482" y="1438368"/>
            <a:ext cx="1219200" cy="1070589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DCFF069-CBC7-470E-A56A-D9DF2B2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880023" y="2179822"/>
            <a:ext cx="922392" cy="889331"/>
          </a:xfrm>
          <a:prstGeom prst="rect">
            <a:avLst/>
          </a:prstGeom>
        </p:spPr>
      </p:pic>
      <p:sp>
        <p:nvSpPr>
          <p:cNvPr id="55" name="Стрелка: вниз 54">
            <a:extLst>
              <a:ext uri="{FF2B5EF4-FFF2-40B4-BE49-F238E27FC236}">
                <a16:creationId xmlns:a16="http://schemas.microsoft.com/office/drawing/2014/main" id="{1F611676-F6F1-4DA4-9E46-F0DD65AF3523}"/>
              </a:ext>
            </a:extLst>
          </p:cNvPr>
          <p:cNvSpPr/>
          <p:nvPr/>
        </p:nvSpPr>
        <p:spPr>
          <a:xfrm rot="16200000">
            <a:off x="5148478" y="272842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: вниз 57">
            <a:extLst>
              <a:ext uri="{FF2B5EF4-FFF2-40B4-BE49-F238E27FC236}">
                <a16:creationId xmlns:a16="http://schemas.microsoft.com/office/drawing/2014/main" id="{8E505336-CA26-49D6-96D1-A91A8B024A40}"/>
              </a:ext>
            </a:extLst>
          </p:cNvPr>
          <p:cNvSpPr/>
          <p:nvPr/>
        </p:nvSpPr>
        <p:spPr>
          <a:xfrm rot="16200000">
            <a:off x="14575432" y="263960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: вниз 58">
            <a:extLst>
              <a:ext uri="{FF2B5EF4-FFF2-40B4-BE49-F238E27FC236}">
                <a16:creationId xmlns:a16="http://schemas.microsoft.com/office/drawing/2014/main" id="{55D152EB-345A-499E-89B1-58CD92F0C4E0}"/>
              </a:ext>
            </a:extLst>
          </p:cNvPr>
          <p:cNvSpPr/>
          <p:nvPr/>
        </p:nvSpPr>
        <p:spPr>
          <a:xfrm rot="16200000">
            <a:off x="9958762" y="2812291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26518877-045D-4BE7-B297-37A1AD2396B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80560" y="4954131"/>
            <a:ext cx="1077217" cy="1077217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2AC14697-9C5C-4F77-A770-1AF504D080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9501" y="5094538"/>
            <a:ext cx="1184519" cy="687572"/>
          </a:xfrm>
          <a:prstGeom prst="rect">
            <a:avLst/>
          </a:prstGeom>
        </p:spPr>
      </p:pic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D633CA5F-3582-47BD-832F-6402CF8FD245}"/>
              </a:ext>
            </a:extLst>
          </p:cNvPr>
          <p:cNvSpPr/>
          <p:nvPr/>
        </p:nvSpPr>
        <p:spPr>
          <a:xfrm>
            <a:off x="4748645" y="6118282"/>
            <a:ext cx="66518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Балаларды қабылдайды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Стрелка: вниз 80">
            <a:extLst>
              <a:ext uri="{FF2B5EF4-FFF2-40B4-BE49-F238E27FC236}">
                <a16:creationId xmlns:a16="http://schemas.microsoft.com/office/drawing/2014/main" id="{DA243007-77A6-4BA9-BA08-C40147BC8072}"/>
              </a:ext>
            </a:extLst>
          </p:cNvPr>
          <p:cNvSpPr/>
          <p:nvPr/>
        </p:nvSpPr>
        <p:spPr>
          <a:xfrm rot="16200000">
            <a:off x="4916767" y="5339469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Стрелка: вниз 81">
            <a:extLst>
              <a:ext uri="{FF2B5EF4-FFF2-40B4-BE49-F238E27FC236}">
                <a16:creationId xmlns:a16="http://schemas.microsoft.com/office/drawing/2014/main" id="{18EDBB1A-69C4-4B5C-9C19-BC8EE71E29E2}"/>
              </a:ext>
            </a:extLst>
          </p:cNvPr>
          <p:cNvSpPr/>
          <p:nvPr/>
        </p:nvSpPr>
        <p:spPr>
          <a:xfrm rot="16200000">
            <a:off x="7981761" y="5411447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трелка: вниз 82">
            <a:extLst>
              <a:ext uri="{FF2B5EF4-FFF2-40B4-BE49-F238E27FC236}">
                <a16:creationId xmlns:a16="http://schemas.microsoft.com/office/drawing/2014/main" id="{AA1B1412-D04E-4CA3-B140-6E3E58262470}"/>
              </a:ext>
            </a:extLst>
          </p:cNvPr>
          <p:cNvSpPr/>
          <p:nvPr/>
        </p:nvSpPr>
        <p:spPr>
          <a:xfrm rot="16200000">
            <a:off x="11003404" y="5378938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6EF6E810-971B-490C-BB97-101E47ADA9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23521" y="4637134"/>
            <a:ext cx="766763" cy="76676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64C24952-BFC8-450E-9993-00009C584DEB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76981" y="4795426"/>
            <a:ext cx="1376363" cy="1376363"/>
          </a:xfrm>
          <a:prstGeom prst="rect">
            <a:avLst/>
          </a:prstGeom>
        </p:spPr>
      </p:pic>
      <p:sp>
        <p:nvSpPr>
          <p:cNvPr id="86" name="Стрелка: вниз 85">
            <a:extLst>
              <a:ext uri="{FF2B5EF4-FFF2-40B4-BE49-F238E27FC236}">
                <a16:creationId xmlns:a16="http://schemas.microsoft.com/office/drawing/2014/main" id="{98EE97A6-E2B9-4643-ADE4-E77E39C79D4E}"/>
              </a:ext>
            </a:extLst>
          </p:cNvPr>
          <p:cNvSpPr/>
          <p:nvPr/>
        </p:nvSpPr>
        <p:spPr>
          <a:xfrm rot="16200000">
            <a:off x="14873368" y="5371897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Стрелка: вниз 86">
            <a:extLst>
              <a:ext uri="{FF2B5EF4-FFF2-40B4-BE49-F238E27FC236}">
                <a16:creationId xmlns:a16="http://schemas.microsoft.com/office/drawing/2014/main" id="{A42465C0-7580-4C88-ADB9-ED297A49D726}"/>
              </a:ext>
            </a:extLst>
          </p:cNvPr>
          <p:cNvSpPr/>
          <p:nvPr/>
        </p:nvSpPr>
        <p:spPr>
          <a:xfrm rot="16200000">
            <a:off x="581688" y="5371897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Стрелка: вниз 87">
            <a:extLst>
              <a:ext uri="{FF2B5EF4-FFF2-40B4-BE49-F238E27FC236}">
                <a16:creationId xmlns:a16="http://schemas.microsoft.com/office/drawing/2014/main" id="{2456E12D-F17F-4B72-A5A8-94D6CC4B9970}"/>
              </a:ext>
            </a:extLst>
          </p:cNvPr>
          <p:cNvSpPr/>
          <p:nvPr/>
        </p:nvSpPr>
        <p:spPr>
          <a:xfrm rot="16200000">
            <a:off x="17726007" y="2666483"/>
            <a:ext cx="381000" cy="391251"/>
          </a:xfrm>
          <a:prstGeom prst="downArrow">
            <a:avLst/>
          </a:prstGeom>
          <a:solidFill>
            <a:srgbClr val="A066CB"/>
          </a:solidFill>
          <a:ln>
            <a:solidFill>
              <a:srgbClr val="A066CB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771049D4-9125-4C05-A632-06B06D9AD322}"/>
              </a:ext>
            </a:extLst>
          </p:cNvPr>
          <p:cNvSpPr/>
          <p:nvPr/>
        </p:nvSpPr>
        <p:spPr>
          <a:xfrm>
            <a:off x="5593055" y="145601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5F7A3B3B-96F5-4F1F-89C4-83A3AFC91CEE}"/>
              </a:ext>
            </a:extLst>
          </p:cNvPr>
          <p:cNvSpPr/>
          <p:nvPr/>
        </p:nvSpPr>
        <p:spPr>
          <a:xfrm>
            <a:off x="10805920" y="1494358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C005E7C4-0A71-4816-AE39-F87ECFEA1D37}"/>
              </a:ext>
            </a:extLst>
          </p:cNvPr>
          <p:cNvSpPr/>
          <p:nvPr/>
        </p:nvSpPr>
        <p:spPr>
          <a:xfrm>
            <a:off x="503824" y="4382371"/>
            <a:ext cx="2534054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ЖАО ББ: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BDE68655-B827-477D-B40F-8CC06DF69041}"/>
              </a:ext>
            </a:extLst>
          </p:cNvPr>
          <p:cNvSpPr/>
          <p:nvPr/>
        </p:nvSpPr>
        <p:spPr>
          <a:xfrm>
            <a:off x="9100737" y="4243343"/>
            <a:ext cx="2097049" cy="61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МДҰ: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21C65EA-93A6-8155-7C8D-C46118058541}"/>
              </a:ext>
            </a:extLst>
          </p:cNvPr>
          <p:cNvSpPr/>
          <p:nvPr/>
        </p:nvSpPr>
        <p:spPr>
          <a:xfrm>
            <a:off x="1515147" y="7681110"/>
            <a:ext cx="16657182" cy="1881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МДҰ1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маусымға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демалысы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тізілімді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аяқтау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маусымнан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демалысы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ЖАО АЖ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МДҰ 1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маусымға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шығаруға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жоспарланған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тізілімін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жұмыстарды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аяқтау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маусымнан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бастап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шығару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ЖАО АЖ-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ға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енгізу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2F3517B6-07E1-51F0-3A41-FCCE646254A2}"/>
              </a:ext>
            </a:extLst>
          </p:cNvPr>
          <p:cNvSpPr/>
          <p:nvPr/>
        </p:nvSpPr>
        <p:spPr>
          <a:xfrm rot="5400000">
            <a:off x="443940" y="7947062"/>
            <a:ext cx="868321" cy="748553"/>
          </a:xfrm>
          <a:prstGeom prst="triangle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A066CB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AC79C9D-A646-319C-62EB-7FEBD2A0FFCF}"/>
              </a:ext>
            </a:extLst>
          </p:cNvPr>
          <p:cNvSpPr txBox="1"/>
          <p:nvPr/>
        </p:nvSpPr>
        <p:spPr>
          <a:xfrm>
            <a:off x="566310" y="8071867"/>
            <a:ext cx="78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679657A-E2A9-2223-E287-DF218E693D97}"/>
              </a:ext>
            </a:extLst>
          </p:cNvPr>
          <p:cNvSpPr/>
          <p:nvPr/>
        </p:nvSpPr>
        <p:spPr>
          <a:xfrm>
            <a:off x="311301" y="7127608"/>
            <a:ext cx="3289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Қажетті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шаралар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:</a:t>
            </a:r>
            <a:endParaRPr lang="ru-RU" sz="28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47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715500"/>
            <a:ext cx="16926697" cy="1542251"/>
            <a:chOff x="0" y="0"/>
            <a:chExt cx="58960502" cy="53721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grpSp>
        <p:nvGrpSpPr>
          <p:cNvPr id="4" name="Группа 3"/>
          <p:cNvGrpSpPr/>
          <p:nvPr/>
        </p:nvGrpSpPr>
        <p:grpSpPr>
          <a:xfrm>
            <a:off x="0" y="0"/>
            <a:ext cx="7218627" cy="1000470"/>
            <a:chOff x="-304801" y="642362"/>
            <a:chExt cx="7218627" cy="1000470"/>
          </a:xfrm>
        </p:grpSpPr>
        <p:sp>
          <p:nvSpPr>
            <p:cNvPr id="5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6" name="Group 14"/>
            <p:cNvGrpSpPr/>
            <p:nvPr/>
          </p:nvGrpSpPr>
          <p:grpSpPr>
            <a:xfrm>
              <a:off x="-304801" y="642362"/>
              <a:ext cx="7218627" cy="779037"/>
              <a:chOff x="1521139" y="697844"/>
              <a:chExt cx="9624837" cy="1038717"/>
            </a:xfrm>
          </p:grpSpPr>
          <p:grpSp>
            <p:nvGrpSpPr>
              <p:cNvPr id="7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9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8" name="TextBox 17"/>
              <p:cNvSpPr txBox="1"/>
              <p:nvPr/>
            </p:nvSpPr>
            <p:spPr>
              <a:xfrm>
                <a:off x="2164855" y="859128"/>
                <a:ext cx="8737602" cy="65659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3200" b="1" spc="-139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Тізімді</a:t>
                </a:r>
                <a:r>
                  <a:rPr lang="ru-RU" sz="3200" b="1" spc="-139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 </a:t>
                </a:r>
                <a:r>
                  <a:rPr lang="ru-RU" sz="3200" b="1" spc="-139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қалыптастыру</a:t>
                </a:r>
                <a:r>
                  <a:rPr lang="ru-RU" sz="3200" b="1" spc="-139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 </a:t>
                </a:r>
                <a:r>
                  <a:rPr lang="ru-RU" sz="3200" b="1" spc="-139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тәртібі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4" name="Прямоугольник 23"/>
          <p:cNvSpPr/>
          <p:nvPr/>
        </p:nvSpPr>
        <p:spPr>
          <a:xfrm>
            <a:off x="7162800" y="1815385"/>
            <a:ext cx="10261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Нысан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өтініш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бейнебақылау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камераларының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дабыл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түймесінің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дауыстық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хабарлаудың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болуы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туралы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ақпарат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тәрбиеленушілерді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медициналық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қамтамасыз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етуді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жүзеге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асыруға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арналған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шарт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штаттық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кестенің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және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педагогтардың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білімі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туралы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құжаттарының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көшірмелері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ғимаратты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/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үй-жайларды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жалдау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шартының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көшірмесі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 (бар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болса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rPr>
              <a:t>).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7185585" y="5103930"/>
            <a:ext cx="10261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Комиссия бару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нәтижелері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талаптарға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сәйкестігі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сәйкес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еместігі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хаттама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тізімді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қалыптастырады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 rot="2114085">
            <a:off x="15806974" y="1126787"/>
            <a:ext cx="253529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жоқ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5" name="Group 11"/>
          <p:cNvGrpSpPr/>
          <p:nvPr/>
        </p:nvGrpSpPr>
        <p:grpSpPr>
          <a:xfrm>
            <a:off x="398043" y="1351127"/>
            <a:ext cx="714076" cy="618457"/>
            <a:chOff x="0" y="0"/>
            <a:chExt cx="952102" cy="824609"/>
          </a:xfrm>
        </p:grpSpPr>
        <p:grpSp>
          <p:nvGrpSpPr>
            <p:cNvPr id="46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48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47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01</a:t>
              </a:r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395266" y="1328763"/>
            <a:ext cx="157407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Жылына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өзінің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ресми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сайтында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өнім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берушілердің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тізімін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орналастырады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11"/>
          <p:cNvGrpSpPr/>
          <p:nvPr/>
        </p:nvGrpSpPr>
        <p:grpSpPr>
          <a:xfrm>
            <a:off x="424937" y="2226032"/>
            <a:ext cx="714076" cy="618457"/>
            <a:chOff x="0" y="0"/>
            <a:chExt cx="952102" cy="824609"/>
          </a:xfrm>
        </p:grpSpPr>
        <p:grpSp>
          <p:nvGrpSpPr>
            <p:cNvPr id="53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56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55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</a:t>
              </a:r>
              <a:r>
                <a:rPr lang="ru-RU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2</a:t>
              </a: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57" name="Прямоугольник 56"/>
          <p:cNvSpPr/>
          <p:nvPr/>
        </p:nvSpPr>
        <p:spPr>
          <a:xfrm>
            <a:off x="1319836" y="2229326"/>
            <a:ext cx="44374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МДҰ ЖАО АЖ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тіркейді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>
            <a:off x="6019800" y="2162438"/>
            <a:ext cx="609600" cy="620437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9" name="Group 11"/>
          <p:cNvGrpSpPr/>
          <p:nvPr/>
        </p:nvGrpSpPr>
        <p:grpSpPr>
          <a:xfrm>
            <a:off x="424936" y="3387317"/>
            <a:ext cx="714076" cy="618457"/>
            <a:chOff x="0" y="0"/>
            <a:chExt cx="952102" cy="824609"/>
          </a:xfrm>
        </p:grpSpPr>
        <p:grpSp>
          <p:nvGrpSpPr>
            <p:cNvPr id="60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62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61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</a:t>
              </a:r>
              <a:r>
                <a:rPr lang="ru-RU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3</a:t>
              </a: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63" name="Прямоугольник 62"/>
          <p:cNvSpPr/>
          <p:nvPr/>
        </p:nvSpPr>
        <p:spPr>
          <a:xfrm>
            <a:off x="1248183" y="3225114"/>
            <a:ext cx="399741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ұсынғаннан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кейін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жұмыс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күні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бар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болуын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жарамдылығын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тексеруді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жүзеге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асырады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9027174" y="3246546"/>
            <a:ext cx="8236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Қызметтің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басталғаны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тоқтатылғаны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Медициналық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қызметке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лицензия (3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одан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көп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топтар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220802" y="3387317"/>
            <a:ext cx="1292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ЖАО АЖ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7648775" y="4129275"/>
            <a:ext cx="6238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ББ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9043751" y="4009076"/>
            <a:ext cx="8541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Заңды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тұлғаны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тіркеу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анықтама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Санитарлық-эпидемиологиялық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талаптарға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сәйкестігі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қорытынды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кіріс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органдарында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қарыздың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болмауы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трелка вправо 68"/>
          <p:cNvSpPr/>
          <p:nvPr/>
        </p:nvSpPr>
        <p:spPr>
          <a:xfrm>
            <a:off x="8571169" y="3412681"/>
            <a:ext cx="327070" cy="375990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трелка вправо 69"/>
          <p:cNvSpPr/>
          <p:nvPr/>
        </p:nvSpPr>
        <p:spPr>
          <a:xfrm>
            <a:off x="8571169" y="4141335"/>
            <a:ext cx="327070" cy="375990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155575" y="1105851"/>
            <a:ext cx="18009060" cy="5163103"/>
          </a:xfrm>
          <a:prstGeom prst="roundRect">
            <a:avLst/>
          </a:prstGeom>
          <a:noFill/>
          <a:ln w="9525">
            <a:solidFill>
              <a:srgbClr val="A066CB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1" name="Group 11"/>
          <p:cNvGrpSpPr/>
          <p:nvPr/>
        </p:nvGrpSpPr>
        <p:grpSpPr>
          <a:xfrm>
            <a:off x="482787" y="4982243"/>
            <a:ext cx="714076" cy="618457"/>
            <a:chOff x="0" y="0"/>
            <a:chExt cx="952102" cy="824609"/>
          </a:xfrm>
        </p:grpSpPr>
        <p:grpSp>
          <p:nvGrpSpPr>
            <p:cNvPr id="72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</p:grpSpPr>
          <p:sp>
            <p:nvSpPr>
              <p:cNvPr id="74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solidFill>
                <a:srgbClr val="A066CB"/>
              </a:solidFill>
            </p:spPr>
          </p:sp>
        </p:grpSp>
        <p:sp>
          <p:nvSpPr>
            <p:cNvPr id="73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0</a:t>
              </a:r>
              <a:r>
                <a:rPr lang="ru-RU" sz="2314" b="1" spc="-46" dirty="0">
                  <a:solidFill>
                    <a:srgbClr val="FFFFFF"/>
                  </a:solidFill>
                  <a:latin typeface="Fira Sans Medium"/>
                  <a:ea typeface="Fira Sans Medium"/>
                  <a:cs typeface="Fira Sans Medium"/>
                  <a:sym typeface="Fira Sans Medium"/>
                </a:rPr>
                <a:t>4</a:t>
              </a: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1258939" y="4875448"/>
            <a:ext cx="36065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Сәйкестікті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анықтау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балабақшаға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шығу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комиссия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құрайды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Стрелка вправо 75"/>
          <p:cNvSpPr/>
          <p:nvPr/>
        </p:nvSpPr>
        <p:spPr>
          <a:xfrm>
            <a:off x="6047949" y="5116876"/>
            <a:ext cx="609600" cy="620437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7176620" y="5778795"/>
            <a:ext cx="79369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Комиссия 3 </a:t>
            </a:r>
            <a:r>
              <a:rPr lang="ru-RU" u="sng" dirty="0" err="1">
                <a:latin typeface="Arial" panose="020B0604020202020204" pitchFamily="34" charset="0"/>
                <a:cs typeface="Arial" panose="020B0604020202020204" pitchFamily="34" charset="0"/>
              </a:rPr>
              <a:t>жылда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err="1">
                <a:latin typeface="Arial" panose="020B0604020202020204" pitchFamily="34" charset="0"/>
                <a:cs typeface="Arial" panose="020B0604020202020204" pitchFamily="34" charset="0"/>
              </a:rPr>
              <a:t>рет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u="sng" dirty="0" err="1">
                <a:latin typeface="Arial" panose="020B0604020202020204" pitchFamily="34" charset="0"/>
                <a:cs typeface="Arial" panose="020B0604020202020204" pitchFamily="34" charset="0"/>
              </a:rPr>
              <a:t>жоспарлы</a:t>
            </a:r>
            <a:r>
              <a:rPr lang="ru-RU" u="sng" dirty="0">
                <a:latin typeface="Arial" panose="020B0604020202020204" pitchFamily="34" charset="0"/>
                <a:cs typeface="Arial" panose="020B0604020202020204" pitchFamily="34" charset="0"/>
              </a:rPr>
              <a:t> мониторинг </a:t>
            </a:r>
            <a:r>
              <a:rPr lang="ru-RU" u="sng" dirty="0" err="1">
                <a:latin typeface="Arial" panose="020B0604020202020204" pitchFamily="34" charset="0"/>
                <a:cs typeface="Arial" panose="020B0604020202020204" pitchFamily="34" charset="0"/>
              </a:rPr>
              <a:t>жүргізеді</a:t>
            </a:r>
            <a:endParaRPr lang="ru-RU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2"/>
          <p:cNvSpPr txBox="1"/>
          <p:nvPr/>
        </p:nvSpPr>
        <p:spPr>
          <a:xfrm>
            <a:off x="1521152" y="6574306"/>
            <a:ext cx="11428103" cy="430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Тізімнен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алып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тастау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155575" y="6385881"/>
            <a:ext cx="18009060" cy="3208791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4" name="Group 11"/>
          <p:cNvGrpSpPr/>
          <p:nvPr/>
        </p:nvGrpSpPr>
        <p:grpSpPr>
          <a:xfrm>
            <a:off x="460375" y="7681047"/>
            <a:ext cx="714076" cy="618457"/>
            <a:chOff x="0" y="0"/>
            <a:chExt cx="952102" cy="824609"/>
          </a:xfrm>
          <a:solidFill>
            <a:srgbClr val="1836B2"/>
          </a:solidFill>
        </p:grpSpPr>
        <p:grpSp>
          <p:nvGrpSpPr>
            <p:cNvPr id="85" name="Group 12"/>
            <p:cNvGrpSpPr/>
            <p:nvPr/>
          </p:nvGrpSpPr>
          <p:grpSpPr>
            <a:xfrm rot="-10800000">
              <a:off x="0" y="0"/>
              <a:ext cx="952102" cy="824609"/>
              <a:chOff x="0" y="0"/>
              <a:chExt cx="6202680" cy="5372100"/>
            </a:xfrm>
            <a:grpFill/>
          </p:grpSpPr>
          <p:sp>
            <p:nvSpPr>
              <p:cNvPr id="87" name="Freeform 13"/>
              <p:cNvSpPr/>
              <p:nvPr/>
            </p:nvSpPr>
            <p:spPr>
              <a:xfrm>
                <a:off x="0" y="0"/>
                <a:ext cx="6202680" cy="5372100"/>
              </a:xfrm>
              <a:custGeom>
                <a:avLst/>
                <a:gdLst/>
                <a:ahLst/>
                <a:cxnLst/>
                <a:rect l="l" t="t" r="r" b="b"/>
                <a:pathLst>
                  <a:path w="6202680" h="5372100">
                    <a:moveTo>
                      <a:pt x="4652010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4652010" y="5372100"/>
                    </a:lnTo>
                    <a:lnTo>
                      <a:pt x="6202680" y="2686050"/>
                    </a:lnTo>
                    <a:lnTo>
                      <a:pt x="4652010" y="0"/>
                    </a:lnTo>
                    <a:close/>
                  </a:path>
                </a:pathLst>
              </a:custGeom>
              <a:grpFill/>
            </p:spPr>
          </p:sp>
        </p:grpSp>
        <p:sp>
          <p:nvSpPr>
            <p:cNvPr id="86" name="TextBox 14"/>
            <p:cNvSpPr txBox="1"/>
            <p:nvPr/>
          </p:nvSpPr>
          <p:spPr>
            <a:xfrm>
              <a:off x="209517" y="131949"/>
              <a:ext cx="533068" cy="51308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endParaRPr lang="en-US" sz="2314" b="1" spc="-46" dirty="0">
                <a:solidFill>
                  <a:srgbClr val="FFFFFF"/>
                </a:solidFill>
                <a:latin typeface="Fira Sans Medium"/>
                <a:ea typeface="Fira Sans Medium"/>
                <a:cs typeface="Fira Sans Medium"/>
                <a:sym typeface="Fira Sans Medium"/>
              </a:endParaRPr>
            </a:p>
          </p:txBody>
        </p:sp>
      </p:grpSp>
      <p:sp>
        <p:nvSpPr>
          <p:cNvPr id="88" name="Прямоугольник 87"/>
          <p:cNvSpPr/>
          <p:nvPr/>
        </p:nvSpPr>
        <p:spPr>
          <a:xfrm>
            <a:off x="1247449" y="7091245"/>
            <a:ext cx="1652150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hangingPunct="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жоспарлы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мониторинг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шеңберінде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анықталған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бұзушылықтардың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жойылмауы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 hangingPunct="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тексеру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іс-шараларының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нәтижелері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балалардың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саны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дұрыс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емес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ақпарат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беруді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бұрмалау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фактісін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 hangingPunct="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тіркелетін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құжаттарды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верификациялау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қорытындылары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деректердің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дұрыс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еместігі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анықталған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кезде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</a:p>
          <a:p>
            <a:pPr marL="285750" indent="-285750" algn="just" hangingPunct="0">
              <a:lnSpc>
                <a:spcPct val="150000"/>
              </a:lnSpc>
              <a:spcAft>
                <a:spcPts val="0"/>
              </a:spcAft>
              <a:buFontTx/>
              <a:buChar char="-"/>
            </a:pP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орналасқан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жерін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өзгерту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ғимаратты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/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үй-жайды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ауыстыру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туралы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хабарламаны</a:t>
            </a:r>
            <a:r>
              <a:rPr lang="ru-RU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ұсынбау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9BE3E5-E693-209C-07A2-0BDFE873A4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8" t="3820" r="39780" b="7890"/>
          <a:stretch/>
        </p:blipFill>
        <p:spPr>
          <a:xfrm>
            <a:off x="738565" y="6782826"/>
            <a:ext cx="187623" cy="837807"/>
          </a:xfrm>
          <a:prstGeom prst="rect">
            <a:avLst/>
          </a:prstGeom>
        </p:spPr>
      </p:pic>
      <p:sp>
        <p:nvSpPr>
          <p:cNvPr id="11" name="Стрелка вправо 57">
            <a:extLst>
              <a:ext uri="{FF2B5EF4-FFF2-40B4-BE49-F238E27FC236}">
                <a16:creationId xmlns:a16="http://schemas.microsoft.com/office/drawing/2014/main" id="{7855D891-F4AE-41DC-D385-7AABAC2F0ACF}"/>
              </a:ext>
            </a:extLst>
          </p:cNvPr>
          <p:cNvSpPr/>
          <p:nvPr/>
        </p:nvSpPr>
        <p:spPr>
          <a:xfrm>
            <a:off x="6047949" y="3560875"/>
            <a:ext cx="609600" cy="620437"/>
          </a:xfrm>
          <a:prstGeom prst="rightArrow">
            <a:avLst>
              <a:gd name="adj1" fmla="val 50000"/>
              <a:gd name="adj2" fmla="val 74265"/>
            </a:avLst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728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133D1-2815-F21F-F626-76F3D5E147AC}"/>
              </a:ext>
            </a:extLst>
          </p:cNvPr>
          <p:cNvSpPr txBox="1"/>
          <p:nvPr/>
        </p:nvSpPr>
        <p:spPr>
          <a:xfrm>
            <a:off x="381000" y="1477720"/>
            <a:ext cx="1714500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Неге оператор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ретінде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орталығы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АҚ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таңдалды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Заңға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сәйкес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орталығы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АҚ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басына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шаққандағы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қаржыландыруға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қатысушылардың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үйлестіру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	   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жөніндегі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оператор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болып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табылады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 не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береді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Ваучерлік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бірінші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кезекте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рәсімдік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өзгерістерге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бағытталған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1)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кезекке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түбегейлі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өзгереді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бала «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ақша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кезекте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бос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орындар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әділ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бөлінеді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бұрын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тұрғандар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тезірек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Бұдан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«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ұстау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нөмірін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қайтару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қағидаты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алынып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тасталды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2) «субъективизм»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элементтері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алып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тасталды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бақшаны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таңдайды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ЖАО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әрбір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тапсырыс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көлемін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бекітпейді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3)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өзінің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жобалық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қуаты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шегінде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ваучерге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4)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бақшатар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жиналған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сәттен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бастап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ішінде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яғни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бюджеттен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қосымша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қаражат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бөлінуіне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қарамастан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тізімге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енгізілуі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мүмкін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ретте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конкурс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деген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алынып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тасталады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5) бала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қайта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кезекке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тұрмай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өз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ваучерімен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ауыса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 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Егер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бала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бақшаға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көшсе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бала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қашан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келеді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контингентін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толықтыру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балабақшалардан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ауысып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келуі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күту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парағы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құралы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жасалған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-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ваучерлердің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бөлінуі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Ваучер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шеңберінде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кезекте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тұрған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барлық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балаларды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қамту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кепілдендіріле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беру тек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қана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ЖАО-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бюджеті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шегінде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жүргізіледі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16"/>
          <p:cNvSpPr/>
          <p:nvPr/>
        </p:nvSpPr>
        <p:spPr>
          <a:xfrm rot="10800000">
            <a:off x="8965" y="0"/>
            <a:ext cx="7218627" cy="779037"/>
          </a:xfrm>
          <a:custGeom>
            <a:avLst/>
            <a:gdLst/>
            <a:ahLst/>
            <a:cxnLst/>
            <a:rect l="l" t="t" r="r" b="b"/>
            <a:pathLst>
              <a:path w="29272148" h="5372100">
                <a:moveTo>
                  <a:pt x="27721477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7721477" y="5372100"/>
                </a:lnTo>
                <a:lnTo>
                  <a:pt x="29272148" y="2686050"/>
                </a:lnTo>
                <a:lnTo>
                  <a:pt x="27721477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1FADC4D-A265-C9A5-988F-AB2341F3985E}"/>
              </a:ext>
            </a:extLst>
          </p:cNvPr>
          <p:cNvSpPr/>
          <p:nvPr/>
        </p:nvSpPr>
        <p:spPr>
          <a:xfrm>
            <a:off x="389965" y="56290"/>
            <a:ext cx="6172200" cy="51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63" b="1" dirty="0">
                <a:solidFill>
                  <a:schemeClr val="bg1"/>
                </a:solidFill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rPr>
              <a:t>ЖИІ ҚОЙЫЛАТЫН СҰРАҚТАР</a:t>
            </a:r>
            <a:endParaRPr lang="ru-RU" sz="276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7027679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E133D1-2815-F21F-F626-76F3D5E147AC}"/>
              </a:ext>
            </a:extLst>
          </p:cNvPr>
          <p:cNvSpPr txBox="1"/>
          <p:nvPr/>
        </p:nvSpPr>
        <p:spPr>
          <a:xfrm>
            <a:off x="304800" y="1181100"/>
            <a:ext cx="17449800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Ваучер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банкте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шот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ашу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беріле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ваучер 2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түрде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іске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виртуалды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қаржылық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Виртуалды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ваучер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кезінде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шот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ашудың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қажеті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қаражат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бірден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мектепке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дейінгі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ұйымға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аударылады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Қаржылық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ваучер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кезінде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шот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қаражат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кейіннен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бақшаға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аудару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шотқа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аударылады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Айта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кететін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қаржылық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ваучер тек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ата-ананың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ерік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білдірген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жағдайда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ғана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іске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Жаңа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бақшалар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ваучерді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қалай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ала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алады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Ақпараттандыру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объектісінде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өтініш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пен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жеткілікті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бөлімі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тексереді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толық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пакетті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ұсынған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жағдайда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көшпелі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комиссия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бақшаға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барып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сәйкестігін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қарайды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Комиссияның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хаттамасынан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кейін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бақша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тізімге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ілінеді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қалай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жүзеге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15-күнгі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жағдай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ЖАО-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ның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мектепке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дейінгі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ұйымдардың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қатысуынсыз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«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орталығы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 АҚ 	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табелі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тартылады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айырысу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күнге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нақты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лген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қызметтер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10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нде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болжамды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айырысу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лед</a:t>
            </a:r>
            <a:r>
              <a:rPr lang="en-US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Келесі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айда 1-15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күндері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аралығында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ата-аналардың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қатысу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табельдерін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процесі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жүзеге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асырылады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16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табельдерді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тарту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салыстыру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жүргізіледі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Салыстырып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тексеру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қорытындылары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ағымдағы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айдың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сомасын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есептеу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кезінде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ескеріледі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Ваучерлік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кезінде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қандай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тәуекелдер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бар?</a:t>
            </a:r>
          </a:p>
          <a:p>
            <a:pPr algn="just"/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Пилоттық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жоба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ағыны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байқалатын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балабақшалардың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жеткіліксіз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қаупі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бар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екенін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көрсетті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Бұл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ағын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ұсынылатын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сапасының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төмендігімен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байланысты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Тиісінше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олардың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дамуына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инвестиция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салған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салыстырмалы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түрде</a:t>
            </a:r>
            <a:r>
              <a:rPr lang="ru-RU" sz="20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	жоғары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сапа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деңгейіне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бақшалар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керісінше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ұлғайта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алды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KZ" sz="2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ru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9.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қазіргі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контингенті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не </a:t>
            </a:r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болмақ</a:t>
            </a:r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/>
            <a:r>
              <a:rPr lang="ru-RU" sz="24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Жауап</a:t>
            </a:r>
            <a:r>
              <a:rPr lang="ru-KZ" sz="24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Балабақшаға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тапсырыс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негізінде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баратын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барлық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балалар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автоматты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түрде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ваучерге</a:t>
            </a:r>
            <a:r>
              <a:rPr lang="ru-RU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ауысады</a:t>
            </a:r>
            <a:r>
              <a:rPr lang="ru-KZ" sz="2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Freeform 16"/>
          <p:cNvSpPr/>
          <p:nvPr/>
        </p:nvSpPr>
        <p:spPr>
          <a:xfrm rot="10800000">
            <a:off x="8964" y="-1"/>
            <a:ext cx="7218627" cy="998984"/>
          </a:xfrm>
          <a:custGeom>
            <a:avLst/>
            <a:gdLst/>
            <a:ahLst/>
            <a:cxnLst/>
            <a:rect l="l" t="t" r="r" b="b"/>
            <a:pathLst>
              <a:path w="29272148" h="5372100">
                <a:moveTo>
                  <a:pt x="27721477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27721477" y="5372100"/>
                </a:lnTo>
                <a:lnTo>
                  <a:pt x="29272148" y="2686050"/>
                </a:lnTo>
                <a:lnTo>
                  <a:pt x="27721477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1FADC4D-A265-C9A5-988F-AB2341F3985E}"/>
              </a:ext>
            </a:extLst>
          </p:cNvPr>
          <p:cNvSpPr/>
          <p:nvPr/>
        </p:nvSpPr>
        <p:spPr>
          <a:xfrm>
            <a:off x="389965" y="56290"/>
            <a:ext cx="6172200" cy="942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63" b="1" dirty="0">
                <a:solidFill>
                  <a:schemeClr val="bg1"/>
                </a:solidFill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rPr>
              <a:t>ЖИІ ҚОЙЫЛАТЫН СҰРАҚТАР</a:t>
            </a:r>
            <a:endParaRPr lang="ru-RU" sz="276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763" b="1" dirty="0">
                <a:solidFill>
                  <a:schemeClr val="bg1"/>
                </a:solidFill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rPr>
              <a:t>(</a:t>
            </a:r>
            <a:r>
              <a:rPr lang="ru-RU" sz="2763" b="1" dirty="0" err="1">
                <a:solidFill>
                  <a:schemeClr val="bg1"/>
                </a:solidFill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rPr>
              <a:t>жалғасы</a:t>
            </a:r>
            <a:r>
              <a:rPr lang="ru-RU" sz="2763" b="1" dirty="0">
                <a:solidFill>
                  <a:schemeClr val="bg1"/>
                </a:solidFill>
                <a:latin typeface="Arial" panose="020B0604020202020204" pitchFamily="34" charset="0"/>
                <a:ea typeface="Poppins Regular"/>
                <a:cs typeface="Arial" panose="020B0604020202020204" pitchFamily="34" charset="0"/>
                <a:sym typeface="Poppins Regular"/>
              </a:rPr>
              <a:t>)</a:t>
            </a:r>
            <a:endParaRPr lang="ru-RU" sz="276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93859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1E8728-10F3-F43B-8851-D22804B7CCBD}"/>
              </a:ext>
            </a:extLst>
          </p:cNvPr>
          <p:cNvSpPr txBox="1"/>
          <p:nvPr/>
        </p:nvSpPr>
        <p:spPr>
          <a:xfrm>
            <a:off x="915265" y="806452"/>
            <a:ext cx="15925800" cy="523220"/>
          </a:xfrm>
          <a:prstGeom prst="rect">
            <a:avLst/>
          </a:prstGeom>
          <a:solidFill>
            <a:srgbClr val="1836B2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ВАУЧЕРЛІК ҚАРЖЫЛАНДЫРУДЫ ІСКЕ АСЫРУ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70F5D-2E71-7AB8-4AA0-2FE187396BD8}"/>
              </a:ext>
            </a:extLst>
          </p:cNvPr>
          <p:cNvSpPr txBox="1"/>
          <p:nvPr/>
        </p:nvSpPr>
        <p:spPr>
          <a:xfrm>
            <a:off x="762000" y="1698783"/>
            <a:ext cx="1736823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kk-KZ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Әлеуметтік әмиянды енгізу және мектепке дейінгі және қосымша білім беруді ваучерлік </a:t>
            </a:r>
          </a:p>
          <a:p>
            <a:pPr lvl="0"/>
            <a:r>
              <a:rPr lang="kk-K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kk-KZ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қаржыландыру жобаларын іске асыру мәселелері жөніндегі кеңестің хаттамасы </a:t>
            </a:r>
          </a:p>
          <a:p>
            <a:pPr lvl="0"/>
            <a:r>
              <a:rPr lang="kk-KZ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  <a:r>
              <a:rPr lang="kk-KZ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 жылғы 29 мамырдағы Қазақстан Республикасы Президентінің көмекшісі Т. Б. Дүйсенова </a:t>
            </a:r>
          </a:p>
          <a:p>
            <a:pPr lvl="0"/>
            <a:r>
              <a:rPr lang="kk-KZ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kk-KZ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kk-KZ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Мектепке дейінгі ұйымдарда ваучерлік қаржыландыруды іске асыру туралы білім беру»</a:t>
            </a:r>
            <a:endParaRPr lang="kk-KZ" sz="2600" b="1" i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3D1E8DF-8DD4-45DF-A738-942C7A20FB64}"/>
              </a:ext>
            </a:extLst>
          </p:cNvPr>
          <p:cNvCxnSpPr>
            <a:cxnSpLocks/>
          </p:cNvCxnSpPr>
          <p:nvPr/>
        </p:nvCxnSpPr>
        <p:spPr>
          <a:xfrm>
            <a:off x="938011" y="1562100"/>
            <a:ext cx="14782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216BF204-B641-5DCB-125B-BED45D0FD614}"/>
              </a:ext>
            </a:extLst>
          </p:cNvPr>
          <p:cNvCxnSpPr>
            <a:cxnSpLocks/>
          </p:cNvCxnSpPr>
          <p:nvPr/>
        </p:nvCxnSpPr>
        <p:spPr>
          <a:xfrm flipH="1">
            <a:off x="990600" y="3695700"/>
            <a:ext cx="1447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7E1B8D7-D094-6366-9A63-3C59378B5289}"/>
              </a:ext>
            </a:extLst>
          </p:cNvPr>
          <p:cNvSpPr txBox="1"/>
          <p:nvPr/>
        </p:nvSpPr>
        <p:spPr>
          <a:xfrm>
            <a:off x="775648" y="6515100"/>
            <a:ext cx="1736823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§"/>
            </a:pPr>
            <a:r>
              <a:rPr lang="kk-KZ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Ақмола облысы әкімдігінің қаулысы </a:t>
            </a:r>
          </a:p>
          <a:p>
            <a:pPr lvl="0"/>
            <a:r>
              <a:rPr lang="kk-KZ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kk-KZ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2025 жылғы 30 шілдедегі №А-7/400 Ақмола облысының әкімі М. Ахметжанов</a:t>
            </a:r>
            <a:r>
              <a:rPr lang="kk-KZ" sz="3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/>
            <a:r>
              <a:rPr lang="kk-KZ" sz="3000" b="1" dirty="0">
                <a:latin typeface="Arial" panose="020B0604020202020204" pitchFamily="34" charset="0"/>
                <a:cs typeface="Arial" panose="020B0604020202020204" pitchFamily="34" charset="0"/>
              </a:rPr>
              <a:t>   11 тармақ</a:t>
            </a:r>
          </a:p>
          <a:p>
            <a:pPr marL="273050" lvl="0" indent="-273050"/>
            <a:r>
              <a:rPr lang="kk-K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«Ақмола облысының білім басқармасы» ММ ағымдағы жылдың тамыз айынан бастап </a:t>
            </a:r>
          </a:p>
          <a:p>
            <a:pPr marL="273050" lvl="0" indent="-273050"/>
            <a:r>
              <a:rPr lang="kk-KZ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Ақмола облысында білім беру қызметтерін алушылар бойынша ваучерлік қаржыландыруды ескере отырып, мектепке дейінгі тәрбие мен оқытуға мемлекеттік білім беру тапсырысын орналастырсын».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5AC8AD-5E6A-D13D-D224-3B55AE952842}"/>
              </a:ext>
            </a:extLst>
          </p:cNvPr>
          <p:cNvSpPr txBox="1"/>
          <p:nvPr/>
        </p:nvSpPr>
        <p:spPr>
          <a:xfrm>
            <a:off x="748352" y="3848100"/>
            <a:ext cx="1660623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buFont typeface="Wingdings" panose="05000000000000000000" pitchFamily="2" charset="2"/>
              <a:buChar char="§"/>
            </a:pPr>
            <a:r>
              <a:rPr lang="ru-RU" sz="2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министрлігінің</a:t>
            </a:r>
            <a:r>
              <a:rPr lang="ru-RU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бұйрығы</a:t>
            </a:r>
            <a:endParaRPr lang="ru-RU" sz="28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2024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30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желтоқсандағы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№372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министрі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Г. </a:t>
            </a:r>
            <a:r>
              <a:rPr lang="ru-RU" sz="2800" b="1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Бейсембаев</a:t>
            </a:r>
            <a:r>
              <a:rPr lang="ru-RU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55600" indent="-355600" fontAlgn="base"/>
            <a:r>
              <a:rPr lang="ru-RU" sz="2800" b="1" i="0" dirty="0">
                <a:solidFill>
                  <a:srgbClr val="00B0F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ілім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қызметтерін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ваучерлік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ескере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оқытуға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тапсырысын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жобаның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800" b="1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BF54C80-96C4-76CE-4495-459C7CCE5FDC}"/>
              </a:ext>
            </a:extLst>
          </p:cNvPr>
          <p:cNvCxnSpPr>
            <a:cxnSpLocks/>
          </p:cNvCxnSpPr>
          <p:nvPr/>
        </p:nvCxnSpPr>
        <p:spPr>
          <a:xfrm flipH="1">
            <a:off x="990600" y="6286500"/>
            <a:ext cx="1447200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Freeform 3">
            <a:extLst>
              <a:ext uri="{FF2B5EF4-FFF2-40B4-BE49-F238E27FC236}">
                <a16:creationId xmlns:a16="http://schemas.microsoft.com/office/drawing/2014/main" id="{D2F9334D-F15D-6481-CE06-3E164589C9E2}"/>
              </a:ext>
            </a:extLst>
          </p:cNvPr>
          <p:cNvSpPr/>
          <p:nvPr/>
        </p:nvSpPr>
        <p:spPr>
          <a:xfrm>
            <a:off x="-80431" y="0"/>
            <a:ext cx="1394012" cy="710707"/>
          </a:xfrm>
          <a:custGeom>
            <a:avLst/>
            <a:gdLst/>
            <a:ahLst/>
            <a:cxnLst/>
            <a:rect l="l" t="t" r="r" b="b"/>
            <a:pathLst>
              <a:path w="1334407" h="761903">
                <a:moveTo>
                  <a:pt x="0" y="0"/>
                </a:moveTo>
                <a:lnTo>
                  <a:pt x="1334407" y="0"/>
                </a:lnTo>
                <a:lnTo>
                  <a:pt x="1334407" y="761903"/>
                </a:lnTo>
                <a:lnTo>
                  <a:pt x="0" y="76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DE398E25-B128-D7FE-3C74-9C076DD29320}"/>
              </a:ext>
            </a:extLst>
          </p:cNvPr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96265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614475" y="351336"/>
            <a:ext cx="10729925" cy="6120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37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ЖОБАНЫ ІСКЕ АСЫРУ ҮШІН ҚАЖЕТТІ ҚҰЖАТТАР</a:t>
            </a:r>
            <a:endParaRPr lang="ru-RU" sz="3377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08722" y="1018136"/>
            <a:ext cx="1632194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қызметтерін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дербестендірілген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ескере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оқытуға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тапсырысын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жобаның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кейбір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мәселелері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Республикасы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Оқу-ағарту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министрінің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30.12.2024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жылғы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№ 372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бұйрығымен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келесі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бекітілген</a:t>
            </a:r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>
              <a:buClr>
                <a:srgbClr val="0070C0"/>
              </a:buClr>
              <a:buSzPct val="203000"/>
              <a:buFont typeface="Wingdings" panose="05000000000000000000" pitchFamily="2" charset="2"/>
              <a:buChar char="§"/>
            </a:pP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rgbClr val="0070C0"/>
              </a:buClr>
              <a:buSzPct val="203000"/>
              <a:buFont typeface="Wingdings" panose="05000000000000000000" pitchFamily="2" charset="2"/>
              <a:buChar char="§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ваучерлік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ескере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оқытуға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тапсырысын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жобаны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алгоритмі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Clr>
                <a:srgbClr val="0070C0"/>
              </a:buClr>
              <a:buSzPct val="203000"/>
              <a:buFont typeface="Wingdings" panose="05000000000000000000" pitchFamily="2" charset="2"/>
              <a:buChar char="§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қызметтерін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ваучерлік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ескере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тәрбие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мен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оқытуға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тапсырысын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жобаны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өткізудің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жоспар-кестесі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57200" indent="-457200">
              <a:buClr>
                <a:srgbClr val="0070C0"/>
              </a:buClr>
              <a:buSzPct val="203000"/>
              <a:buFont typeface="Wingdings" panose="05000000000000000000" pitchFamily="2" charset="2"/>
              <a:buChar char="§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Өңірлердің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беруді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ваучерлік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жөніндегі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жобаға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көшу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кестесі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07689" y="1104900"/>
            <a:ext cx="947776" cy="762000"/>
            <a:chOff x="195224" y="1562099"/>
            <a:chExt cx="947776" cy="762000"/>
          </a:xfrm>
        </p:grpSpPr>
        <p:sp>
          <p:nvSpPr>
            <p:cNvPr id="16" name="Freeform 7"/>
            <p:cNvSpPr/>
            <p:nvPr/>
          </p:nvSpPr>
          <p:spPr>
            <a:xfrm rot="10800000">
              <a:off x="195224" y="1562099"/>
              <a:ext cx="947776" cy="7620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17" name="TextBox 8"/>
            <p:cNvSpPr txBox="1"/>
            <p:nvPr/>
          </p:nvSpPr>
          <p:spPr>
            <a:xfrm>
              <a:off x="415329" y="1790700"/>
              <a:ext cx="530646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32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01</a:t>
              </a: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383743" y="6057900"/>
            <a:ext cx="947776" cy="762000"/>
            <a:chOff x="195224" y="1562099"/>
            <a:chExt cx="947776" cy="762000"/>
          </a:xfrm>
        </p:grpSpPr>
        <p:sp>
          <p:nvSpPr>
            <p:cNvPr id="19" name="Freeform 7"/>
            <p:cNvSpPr/>
            <p:nvPr/>
          </p:nvSpPr>
          <p:spPr>
            <a:xfrm rot="10800000">
              <a:off x="195224" y="1562099"/>
              <a:ext cx="947776" cy="762000"/>
            </a:xfrm>
            <a:custGeom>
              <a:avLst/>
              <a:gdLst/>
              <a:ahLst/>
              <a:cxnLst/>
              <a:rect l="l" t="t" r="r" b="b"/>
              <a:pathLst>
                <a:path w="6202680" h="5372100">
                  <a:moveTo>
                    <a:pt x="4652010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4652010" y="5372100"/>
                  </a:lnTo>
                  <a:lnTo>
                    <a:pt x="6202680" y="2686050"/>
                  </a:lnTo>
                  <a:lnTo>
                    <a:pt x="4652010" y="0"/>
                  </a:lnTo>
                  <a:close/>
                </a:path>
              </a:pathLst>
            </a:custGeom>
            <a:solidFill>
              <a:srgbClr val="1836B2"/>
            </a:solidFill>
          </p:spPr>
        </p:sp>
        <p:sp>
          <p:nvSpPr>
            <p:cNvPr id="20" name="TextBox 8"/>
            <p:cNvSpPr txBox="1"/>
            <p:nvPr/>
          </p:nvSpPr>
          <p:spPr>
            <a:xfrm>
              <a:off x="415329" y="1790700"/>
              <a:ext cx="530646" cy="41036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40"/>
                </a:lnSpc>
                <a:spcBef>
                  <a:spcPct val="0"/>
                </a:spcBef>
              </a:pPr>
              <a:r>
                <a:rPr lang="en-US" sz="32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0</a:t>
              </a:r>
              <a:r>
                <a:rPr lang="ru-RU" sz="32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2</a:t>
              </a:r>
              <a:endParaRPr lang="en-US" sz="3200" b="1" spc="-46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grpSp>
        <p:nvGrpSpPr>
          <p:cNvPr id="21" name="Group 2"/>
          <p:cNvGrpSpPr/>
          <p:nvPr/>
        </p:nvGrpSpPr>
        <p:grpSpPr>
          <a:xfrm>
            <a:off x="697572" y="9775306"/>
            <a:ext cx="16926697" cy="1542251"/>
            <a:chOff x="0" y="0"/>
            <a:chExt cx="58960502" cy="5372100"/>
          </a:xfrm>
        </p:grpSpPr>
        <p:sp>
          <p:nvSpPr>
            <p:cNvPr id="2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23" name="Прямоугольник 2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5" name="Скругленный прямоугольник 47">
            <a:extLst>
              <a:ext uri="{FF2B5EF4-FFF2-40B4-BE49-F238E27FC236}">
                <a16:creationId xmlns:a16="http://schemas.microsoft.com/office/drawing/2014/main" id="{F78D16FD-0379-B349-D685-BA9458DEDFFD}"/>
              </a:ext>
            </a:extLst>
          </p:cNvPr>
          <p:cNvSpPr/>
          <p:nvPr/>
        </p:nvSpPr>
        <p:spPr>
          <a:xfrm>
            <a:off x="1596212" y="6028078"/>
            <a:ext cx="4290863" cy="61202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Бекітілген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 </a:t>
            </a:r>
            <a:r>
              <a:rPr lang="ru-RU" sz="2800" b="1" dirty="0" err="1">
                <a:solidFill>
                  <a:schemeClr val="tx1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тәртіптер</a:t>
            </a:r>
            <a:r>
              <a:rPr lang="ru-RU" sz="2800" b="1" dirty="0">
                <a:solidFill>
                  <a:schemeClr val="tx1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</a:rPr>
              <a:t>: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B981C1-FBC1-D3BA-2B11-3A632453F9BE}"/>
              </a:ext>
            </a:extLst>
          </p:cNvPr>
          <p:cNvSpPr/>
          <p:nvPr/>
        </p:nvSpPr>
        <p:spPr>
          <a:xfrm>
            <a:off x="1576878" y="6777722"/>
            <a:ext cx="1572052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Clr>
                <a:srgbClr val="0070C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Балабақшаға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жіберу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(6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жасқа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дейін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кезекке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buClr>
                <a:srgbClr val="0070C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Ваучерлерді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бөлу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Құжаттарды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қабылдау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Көрсетілетін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қызметті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алушылар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контингентін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buClr>
                <a:srgbClr val="0070C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Балабақшалардың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тізімін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қалыптастыру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lvl="0" indent="-457200">
              <a:buClr>
                <a:srgbClr val="0070C0"/>
              </a:buClr>
              <a:buSzPct val="115000"/>
              <a:buFont typeface="Wingdings" panose="05000000000000000000" pitchFamily="2" charset="2"/>
              <a:buChar char="ü"/>
            </a:pP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Ваучерлік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қаржыландыруды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ескере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тапсырысты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кезінде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Пилоттық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жобаға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қатысушылардың</a:t>
            </a:r>
            <a:r>
              <a:rPr lang="ru-RU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500" dirty="0" err="1">
                <a:latin typeface="Arial" panose="020B0604020202020204" pitchFamily="34" charset="0"/>
                <a:cs typeface="Arial" panose="020B0604020202020204" pitchFamily="34" charset="0"/>
              </a:rPr>
              <a:t>іс-қимылы</a:t>
            </a:r>
            <a:endParaRPr lang="ru-R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4E1A2AFF-3CF6-8D91-4C1F-57601EC48967}"/>
              </a:ext>
            </a:extLst>
          </p:cNvPr>
          <p:cNvSpPr/>
          <p:nvPr/>
        </p:nvSpPr>
        <p:spPr>
          <a:xfrm>
            <a:off x="-80431" y="0"/>
            <a:ext cx="1394012" cy="710707"/>
          </a:xfrm>
          <a:custGeom>
            <a:avLst/>
            <a:gdLst/>
            <a:ahLst/>
            <a:cxnLst/>
            <a:rect l="l" t="t" r="r" b="b"/>
            <a:pathLst>
              <a:path w="1334407" h="761903">
                <a:moveTo>
                  <a:pt x="0" y="0"/>
                </a:moveTo>
                <a:lnTo>
                  <a:pt x="1334407" y="0"/>
                </a:lnTo>
                <a:lnTo>
                  <a:pt x="1334407" y="761903"/>
                </a:lnTo>
                <a:lnTo>
                  <a:pt x="0" y="761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</p:spTree>
    <p:extLst>
      <p:ext uri="{BB962C8B-B14F-4D97-AF65-F5344CB8AC3E}">
        <p14:creationId xmlns:p14="http://schemas.microsoft.com/office/powerpoint/2010/main" val="384080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Треугольник 1049">
            <a:extLst>
              <a:ext uri="{FF2B5EF4-FFF2-40B4-BE49-F238E27FC236}">
                <a16:creationId xmlns:a16="http://schemas.microsoft.com/office/drawing/2014/main" id="{D3FAB554-7747-5818-0B15-DBE0BCDC9234}"/>
              </a:ext>
            </a:extLst>
          </p:cNvPr>
          <p:cNvSpPr/>
          <p:nvPr/>
        </p:nvSpPr>
        <p:spPr>
          <a:xfrm rot="5400000">
            <a:off x="13508034" y="4763409"/>
            <a:ext cx="839438" cy="943759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A4276F-5268-AD59-9271-362C22835028}"/>
              </a:ext>
            </a:extLst>
          </p:cNvPr>
          <p:cNvSpPr/>
          <p:nvPr/>
        </p:nvSpPr>
        <p:spPr>
          <a:xfrm>
            <a:off x="468745" y="123254"/>
            <a:ext cx="8984318" cy="559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037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ВАУЧЕРЛІК ҚАРЖЫЛАНДЫРУ ҚАҒИДАТТАРЫ</a:t>
            </a:r>
            <a:endParaRPr lang="ru-RU" sz="3037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CF554D6-16EA-F265-DA55-D99AD0C6E1E1}"/>
              </a:ext>
            </a:extLst>
          </p:cNvPr>
          <p:cNvSpPr txBox="1"/>
          <p:nvPr/>
        </p:nvSpPr>
        <p:spPr>
          <a:xfrm>
            <a:off x="3183347" y="834565"/>
            <a:ext cx="3234259" cy="53305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БҰРЫН</a:t>
            </a:r>
            <a:r>
              <a:rPr lang="ru-KZ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6840876-F64D-BAD7-0EA8-344293DC72C0}"/>
              </a:ext>
            </a:extLst>
          </p:cNvPr>
          <p:cNvSpPr txBox="1"/>
          <p:nvPr/>
        </p:nvSpPr>
        <p:spPr>
          <a:xfrm>
            <a:off x="11193072" y="869072"/>
            <a:ext cx="4183091" cy="53305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БОЛАДЫ</a:t>
            </a:r>
            <a:r>
              <a:rPr lang="ru-KZ" sz="2531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024" name="Скругленный прямоугольник 1023">
            <a:extLst>
              <a:ext uri="{FF2B5EF4-FFF2-40B4-BE49-F238E27FC236}">
                <a16:creationId xmlns:a16="http://schemas.microsoft.com/office/drawing/2014/main" id="{D40A5EFD-69B1-BF2F-FC99-6D6800DD2C39}"/>
              </a:ext>
            </a:extLst>
          </p:cNvPr>
          <p:cNvSpPr/>
          <p:nvPr/>
        </p:nvSpPr>
        <p:spPr>
          <a:xfrm>
            <a:off x="285488" y="8444758"/>
            <a:ext cx="17545311" cy="1680256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>
            <a:extLst>
              <a:ext uri="{FF2B5EF4-FFF2-40B4-BE49-F238E27FC236}">
                <a16:creationId xmlns:a16="http://schemas.microsoft.com/office/drawing/2014/main" id="{3161A1DC-FBD1-09FE-DF67-D1F47B2B687B}"/>
              </a:ext>
            </a:extLst>
          </p:cNvPr>
          <p:cNvSpPr/>
          <p:nvPr/>
        </p:nvSpPr>
        <p:spPr>
          <a:xfrm>
            <a:off x="285489" y="1480341"/>
            <a:ext cx="17621511" cy="2282177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946842-AD30-AF9D-B628-0B4B47F38588}"/>
              </a:ext>
            </a:extLst>
          </p:cNvPr>
          <p:cNvSpPr txBox="1"/>
          <p:nvPr/>
        </p:nvSpPr>
        <p:spPr>
          <a:xfrm>
            <a:off x="10835354" y="8653954"/>
            <a:ext cx="5120844" cy="11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Тәуекелдерді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басқару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жүйесі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42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842" i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кроссчекинг</a:t>
            </a:r>
            <a:r>
              <a:rPr lang="ru-RU" sz="1842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1842" i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аномалияны</a:t>
            </a:r>
            <a:r>
              <a:rPr lang="ru-RU" sz="1842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42" i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анықтау</a:t>
            </a:r>
            <a:r>
              <a:rPr lang="ru-RU" sz="1842" i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жемқорлықты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барынша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азайту</a:t>
            </a:r>
            <a:endParaRPr lang="ru-KZ" sz="2149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DB95DD-F4DA-7287-06BD-56E4B5D823C9}"/>
              </a:ext>
            </a:extLst>
          </p:cNvPr>
          <p:cNvSpPr txBox="1"/>
          <p:nvPr/>
        </p:nvSpPr>
        <p:spPr>
          <a:xfrm>
            <a:off x="2262219" y="8970487"/>
            <a:ext cx="4723721" cy="800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Өлі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жандар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фактілері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бақылаудың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жоқтығы</a:t>
            </a:r>
            <a:endParaRPr lang="ru-KZ" sz="2149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Google Shape;2789;p7">
            <a:extLst>
              <a:ext uri="{FF2B5EF4-FFF2-40B4-BE49-F238E27FC236}">
                <a16:creationId xmlns:a16="http://schemas.microsoft.com/office/drawing/2014/main" id="{3A747766-F346-0A26-EBB6-39EC6871172F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345405" y="2445654"/>
            <a:ext cx="910145" cy="9055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AE94A3B-2F60-786B-AE96-54F872F4C57A}"/>
              </a:ext>
            </a:extLst>
          </p:cNvPr>
          <p:cNvGrpSpPr/>
          <p:nvPr/>
        </p:nvGrpSpPr>
        <p:grpSpPr>
          <a:xfrm>
            <a:off x="2421679" y="2594500"/>
            <a:ext cx="1237306" cy="404049"/>
            <a:chOff x="4579137" y="3515691"/>
            <a:chExt cx="1659746" cy="453513"/>
          </a:xfrm>
        </p:grpSpPr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940E26FD-BB8C-BFDD-0816-AC33DFC4F876}"/>
                </a:ext>
              </a:extLst>
            </p:cNvPr>
            <p:cNvGrpSpPr/>
            <p:nvPr/>
          </p:nvGrpSpPr>
          <p:grpSpPr>
            <a:xfrm>
              <a:off x="4579137" y="3515691"/>
              <a:ext cx="1245928" cy="453513"/>
              <a:chOff x="918644" y="2861401"/>
              <a:chExt cx="1245928" cy="453513"/>
            </a:xfrm>
          </p:grpSpPr>
          <p:pic>
            <p:nvPicPr>
              <p:cNvPr id="29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779EFE55-8D48-33D4-B6E7-FC7AB298977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8644" y="2866219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16" descr="I:\! WORK\For prezentations\peoples\user_256.png">
                <a:extLst>
                  <a:ext uri="{FF2B5EF4-FFF2-40B4-BE49-F238E27FC236}">
                    <a16:creationId xmlns:a16="http://schemas.microsoft.com/office/drawing/2014/main" id="{CDC78E8D-ED30-CCB5-4198-545482479D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32462" y="2866218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7" descr="I:\! WORK\For prezentations\peoples\user_256.png">
                <a:extLst>
                  <a:ext uri="{FF2B5EF4-FFF2-40B4-BE49-F238E27FC236}">
                    <a16:creationId xmlns:a16="http://schemas.microsoft.com/office/drawing/2014/main" id="{757F2EE2-D2BE-5AE8-1126-4CB96698226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15910" y="286140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18" descr="I:\! WORK\For prezentations\peoples\user_256.png">
              <a:extLst>
                <a:ext uri="{FF2B5EF4-FFF2-40B4-BE49-F238E27FC236}">
                  <a16:creationId xmlns:a16="http://schemas.microsoft.com/office/drawing/2014/main" id="{4F03E34C-AF8A-D9B0-595F-2008FFBE8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790221" y="3518100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DA3B8F90-3602-644A-69F5-AA1FEF6F8485}"/>
              </a:ext>
            </a:extLst>
          </p:cNvPr>
          <p:cNvGrpSpPr/>
          <p:nvPr/>
        </p:nvGrpSpPr>
        <p:grpSpPr>
          <a:xfrm>
            <a:off x="555681" y="2571754"/>
            <a:ext cx="1882812" cy="446534"/>
            <a:chOff x="-8889" y="2861401"/>
            <a:chExt cx="2579950" cy="483119"/>
          </a:xfrm>
        </p:grpSpPr>
        <p:pic>
          <p:nvPicPr>
            <p:cNvPr id="22" name="Picture 15" descr="I:\! WORK\For prezentations\peoples\user_256.png">
              <a:extLst>
                <a:ext uri="{FF2B5EF4-FFF2-40B4-BE49-F238E27FC236}">
                  <a16:creationId xmlns:a16="http://schemas.microsoft.com/office/drawing/2014/main" id="{8EC0E101-6BCE-EB5F-638D-BE5154989D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18644" y="2866219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16" descr="I:\! WORK\For prezentations\peoples\user_256.png">
              <a:extLst>
                <a:ext uri="{FF2B5EF4-FFF2-40B4-BE49-F238E27FC236}">
                  <a16:creationId xmlns:a16="http://schemas.microsoft.com/office/drawing/2014/main" id="{FC5C6AE0-A9DF-B422-6397-07F4CF3122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32462" y="2866218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17" descr="I:\! WORK\For prezentations\peoples\user_256.png">
              <a:extLst>
                <a:ext uri="{FF2B5EF4-FFF2-40B4-BE49-F238E27FC236}">
                  <a16:creationId xmlns:a16="http://schemas.microsoft.com/office/drawing/2014/main" id="{A295C0A4-D7D8-40E1-7D62-F06D1ABAE2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715910" y="2861401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17" descr="I:\! WORK\For prezentations\peoples\user_256.png">
              <a:extLst>
                <a:ext uri="{FF2B5EF4-FFF2-40B4-BE49-F238E27FC236}">
                  <a16:creationId xmlns:a16="http://schemas.microsoft.com/office/drawing/2014/main" id="{B0FAE7C5-7840-5B63-AFAE-288740DF83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122399" y="2863447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15" descr="I:\! WORK\For prezentations\peoples\user_256.png">
              <a:extLst>
                <a:ext uri="{FF2B5EF4-FFF2-40B4-BE49-F238E27FC236}">
                  <a16:creationId xmlns:a16="http://schemas.microsoft.com/office/drawing/2014/main" id="{D15CED44-434A-AA0D-287F-C732BA5BEB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8889" y="2895825"/>
              <a:ext cx="448662" cy="448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18" descr="I:\! WORK\For prezentations\peoples\user_256.png">
            <a:extLst>
              <a:ext uri="{FF2B5EF4-FFF2-40B4-BE49-F238E27FC236}">
                <a16:creationId xmlns:a16="http://schemas.microsoft.com/office/drawing/2014/main" id="{D3BA368C-D622-D216-ED8F-441FC1D18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783432" y="2070527"/>
            <a:ext cx="445749" cy="41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Соединитель: изогнутый 21">
            <a:extLst>
              <a:ext uri="{FF2B5EF4-FFF2-40B4-BE49-F238E27FC236}">
                <a16:creationId xmlns:a16="http://schemas.microsoft.com/office/drawing/2014/main" id="{D7A81DB7-15DA-9237-7E32-2DF14D75EDB7}"/>
              </a:ext>
            </a:extLst>
          </p:cNvPr>
          <p:cNvCxnSpPr>
            <a:cxnSpLocks/>
          </p:cNvCxnSpPr>
          <p:nvPr/>
        </p:nvCxnSpPr>
        <p:spPr>
          <a:xfrm>
            <a:off x="2296305" y="2257115"/>
            <a:ext cx="1109455" cy="346456"/>
          </a:xfrm>
          <a:prstGeom prst="curvedConnector2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3505F0F8-005B-6967-7314-72B0A722A917}"/>
              </a:ext>
            </a:extLst>
          </p:cNvPr>
          <p:cNvCxnSpPr>
            <a:cxnSpLocks/>
            <a:stCxn id="22" idx="3"/>
          </p:cNvCxnSpPr>
          <p:nvPr/>
        </p:nvCxnSpPr>
        <p:spPr>
          <a:xfrm flipH="1">
            <a:off x="961017" y="2785122"/>
            <a:ext cx="227962" cy="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B16DAD7-2DAC-E24D-65E1-285DFA2D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2343" y="2700257"/>
            <a:ext cx="838222" cy="81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Google Shape;2789;p7">
            <a:extLst>
              <a:ext uri="{FF2B5EF4-FFF2-40B4-BE49-F238E27FC236}">
                <a16:creationId xmlns:a16="http://schemas.microsoft.com/office/drawing/2014/main" id="{ACDAD77E-28F0-AE2F-7E3D-F9BF71B1DAF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838945" y="2477201"/>
            <a:ext cx="802675" cy="8063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Группа 3"/>
          <p:cNvGrpSpPr/>
          <p:nvPr/>
        </p:nvGrpSpPr>
        <p:grpSpPr>
          <a:xfrm>
            <a:off x="5591365" y="2593471"/>
            <a:ext cx="1834752" cy="444473"/>
            <a:chOff x="6290384" y="2634468"/>
            <a:chExt cx="1834752" cy="444473"/>
          </a:xfrm>
        </p:grpSpPr>
        <p:pic>
          <p:nvPicPr>
            <p:cNvPr id="39" name="Picture 18" descr="I:\! WORK\For prezentations\peoples\user_256.png">
              <a:extLst>
                <a:ext uri="{FF2B5EF4-FFF2-40B4-BE49-F238E27FC236}">
                  <a16:creationId xmlns:a16="http://schemas.microsoft.com/office/drawing/2014/main" id="{4198EED1-B556-F72E-3231-7C26EB0CC2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90384" y="2638023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8" descr="I:\! WORK\For prezentations\peoples\user_256.png">
              <a:extLst>
                <a:ext uri="{FF2B5EF4-FFF2-40B4-BE49-F238E27FC236}">
                  <a16:creationId xmlns:a16="http://schemas.microsoft.com/office/drawing/2014/main" id="{E5BC6E29-C965-4074-F604-62ADE4A7EE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756685" y="2634468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8" descr="I:\! WORK\For prezentations\peoples\user_256.png">
              <a:extLst>
                <a:ext uri="{FF2B5EF4-FFF2-40B4-BE49-F238E27FC236}">
                  <a16:creationId xmlns:a16="http://schemas.microsoft.com/office/drawing/2014/main" id="{DBA31A8A-24DA-AD6F-7FC3-377E2F5870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210792" y="2643869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8" descr="I:\! WORK\For prezentations\peoples\user_256.png">
              <a:extLst>
                <a:ext uri="{FF2B5EF4-FFF2-40B4-BE49-F238E27FC236}">
                  <a16:creationId xmlns:a16="http://schemas.microsoft.com/office/drawing/2014/main" id="{2D6D0D53-9AF7-F450-A64C-E892B79363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677094" y="2640288"/>
              <a:ext cx="448042" cy="4350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2C320D54-C958-67FB-24D8-0BF0BE19B8D8}"/>
              </a:ext>
            </a:extLst>
          </p:cNvPr>
          <p:cNvSpPr txBox="1"/>
          <p:nvPr/>
        </p:nvSpPr>
        <p:spPr>
          <a:xfrm>
            <a:off x="4620013" y="3397945"/>
            <a:ext cx="2639134" cy="328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1157121">
              <a:defRPr/>
            </a:pPr>
            <a:r>
              <a:rPr lang="ru-RU" sz="1535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кезектен</a:t>
            </a:r>
            <a:r>
              <a:rPr lang="ru-RU" sz="1535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535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тыс</a:t>
            </a:r>
            <a:endParaRPr lang="ru-RU" sz="1535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D7B6EEF-CF57-7FBE-3F1B-5991CA03E1B8}"/>
              </a:ext>
            </a:extLst>
          </p:cNvPr>
          <p:cNvGrpSpPr/>
          <p:nvPr/>
        </p:nvGrpSpPr>
        <p:grpSpPr>
          <a:xfrm>
            <a:off x="9897958" y="2328533"/>
            <a:ext cx="1987466" cy="529866"/>
            <a:chOff x="12239675" y="6329309"/>
            <a:chExt cx="2706233" cy="743055"/>
          </a:xfrm>
        </p:grpSpPr>
        <p:pic>
          <p:nvPicPr>
            <p:cNvPr id="52" name="Picture 15" descr="I:\! WORK\For prezentations\peoples\user_256.png">
              <a:extLst>
                <a:ext uri="{FF2B5EF4-FFF2-40B4-BE49-F238E27FC236}">
                  <a16:creationId xmlns:a16="http://schemas.microsoft.com/office/drawing/2014/main" id="{11D0C43B-C3FB-BFF0-93D7-F51FBF0250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23967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5" descr="I:\! WORK\For prezentations\peoples\user_256.png">
              <a:extLst>
                <a:ext uri="{FF2B5EF4-FFF2-40B4-BE49-F238E27FC236}">
                  <a16:creationId xmlns:a16="http://schemas.microsoft.com/office/drawing/2014/main" id="{BE881EE1-DEBF-153E-0F47-67B5A9EE9F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905255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5" descr="I:\! WORK\For prezentations\peoples\user_256.png">
              <a:extLst>
                <a:ext uri="{FF2B5EF4-FFF2-40B4-BE49-F238E27FC236}">
                  <a16:creationId xmlns:a16="http://schemas.microsoft.com/office/drawing/2014/main" id="{85029FBC-4613-227F-0110-398080BBAE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3540503" y="6332485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15" descr="I:\! WORK\For prezentations\peoples\user_256.png">
              <a:extLst>
                <a:ext uri="{FF2B5EF4-FFF2-40B4-BE49-F238E27FC236}">
                  <a16:creationId xmlns:a16="http://schemas.microsoft.com/office/drawing/2014/main" id="{72346A4F-A29E-4EB8-6516-B112A488A1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4206083" y="6329309"/>
              <a:ext cx="739825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30" name="Стрелка вправо с вырезом 1029">
            <a:extLst>
              <a:ext uri="{FF2B5EF4-FFF2-40B4-BE49-F238E27FC236}">
                <a16:creationId xmlns:a16="http://schemas.microsoft.com/office/drawing/2014/main" id="{8A91A6F3-6959-619E-806C-67F20980EBB4}"/>
              </a:ext>
            </a:extLst>
          </p:cNvPr>
          <p:cNvSpPr/>
          <p:nvPr/>
        </p:nvSpPr>
        <p:spPr>
          <a:xfrm>
            <a:off x="630443" y="3130516"/>
            <a:ext cx="3065502" cy="21735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1" name="Стрелка вправо с вырезом 1030">
            <a:extLst>
              <a:ext uri="{FF2B5EF4-FFF2-40B4-BE49-F238E27FC236}">
                <a16:creationId xmlns:a16="http://schemas.microsoft.com/office/drawing/2014/main" id="{58B5DBC2-C0F3-52F8-7161-9D4A9A55FA47}"/>
              </a:ext>
            </a:extLst>
          </p:cNvPr>
          <p:cNvSpPr/>
          <p:nvPr/>
        </p:nvSpPr>
        <p:spPr>
          <a:xfrm rot="10800000">
            <a:off x="5591365" y="3177291"/>
            <a:ext cx="2040690" cy="171765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2" name="TextBox 1031">
            <a:extLst>
              <a:ext uri="{FF2B5EF4-FFF2-40B4-BE49-F238E27FC236}">
                <a16:creationId xmlns:a16="http://schemas.microsoft.com/office/drawing/2014/main" id="{53F22DFA-3E45-9E54-D239-8E88CA16D82D}"/>
              </a:ext>
            </a:extLst>
          </p:cNvPr>
          <p:cNvSpPr txBox="1"/>
          <p:nvPr/>
        </p:nvSpPr>
        <p:spPr>
          <a:xfrm>
            <a:off x="1958577" y="1692622"/>
            <a:ext cx="6433447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Балабақшадағы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үшін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KZ" sz="2149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3" name="TextBox 1032">
            <a:extLst>
              <a:ext uri="{FF2B5EF4-FFF2-40B4-BE49-F238E27FC236}">
                <a16:creationId xmlns:a16="http://schemas.microsoft.com/office/drawing/2014/main" id="{4B6A4C47-DE64-3BD4-CB46-9BD466205FDF}"/>
              </a:ext>
            </a:extLst>
          </p:cNvPr>
          <p:cNvSpPr txBox="1"/>
          <p:nvPr/>
        </p:nvSpPr>
        <p:spPr>
          <a:xfrm>
            <a:off x="8893874" y="1635425"/>
            <a:ext cx="7213228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Ақшаға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кезек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ваучер</a:t>
            </a:r>
            <a:endParaRPr lang="ru-KZ" sz="2149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4" name="Стрелка вправо с вырезом 1033">
            <a:extLst>
              <a:ext uri="{FF2B5EF4-FFF2-40B4-BE49-F238E27FC236}">
                <a16:creationId xmlns:a16="http://schemas.microsoft.com/office/drawing/2014/main" id="{46949DEC-993A-5A1C-D194-762F7247F28D}"/>
              </a:ext>
            </a:extLst>
          </p:cNvPr>
          <p:cNvSpPr/>
          <p:nvPr/>
        </p:nvSpPr>
        <p:spPr>
          <a:xfrm>
            <a:off x="9361818" y="2960715"/>
            <a:ext cx="3065502" cy="217350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5" name="Стрелка вправо с вырезом 1034">
            <a:extLst>
              <a:ext uri="{FF2B5EF4-FFF2-40B4-BE49-F238E27FC236}">
                <a16:creationId xmlns:a16="http://schemas.microsoft.com/office/drawing/2014/main" id="{C3AD9142-2CCE-2D1F-784D-69A9184F5E97}"/>
              </a:ext>
            </a:extLst>
          </p:cNvPr>
          <p:cNvSpPr/>
          <p:nvPr/>
        </p:nvSpPr>
        <p:spPr>
          <a:xfrm>
            <a:off x="13548411" y="2949528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8" name="Picture 4" descr="Picture background">
            <a:extLst>
              <a:ext uri="{FF2B5EF4-FFF2-40B4-BE49-F238E27FC236}">
                <a16:creationId xmlns:a16="http://schemas.microsoft.com/office/drawing/2014/main" id="{BDEAF316-2BA9-2759-7A05-921B62F8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642" y="8786970"/>
            <a:ext cx="1924258" cy="12502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14" descr="Picture background">
            <a:extLst>
              <a:ext uri="{FF2B5EF4-FFF2-40B4-BE49-F238E27FC236}">
                <a16:creationId xmlns:a16="http://schemas.microsoft.com/office/drawing/2014/main" id="{0FF05D26-990E-61FF-9D0F-0E15B6C371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18" y="8786969"/>
            <a:ext cx="1426202" cy="99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7576852" y="1760586"/>
            <a:ext cx="445001" cy="1766566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ӘДІЛЕТТІЛІК</a:t>
            </a:r>
          </a:p>
        </p:txBody>
      </p:sp>
      <p:sp>
        <p:nvSpPr>
          <p:cNvPr id="63" name="Скругленный прямоугольник 62">
            <a:extLst>
              <a:ext uri="{FF2B5EF4-FFF2-40B4-BE49-F238E27FC236}">
                <a16:creationId xmlns:a16="http://schemas.microsoft.com/office/drawing/2014/main" id="{F79543FF-616D-A06A-C919-CE0D3A3D6CCB}"/>
              </a:ext>
            </a:extLst>
          </p:cNvPr>
          <p:cNvSpPr/>
          <p:nvPr/>
        </p:nvSpPr>
        <p:spPr>
          <a:xfrm>
            <a:off x="285488" y="6313031"/>
            <a:ext cx="17621511" cy="2053512"/>
          </a:xfrm>
          <a:prstGeom prst="roundRect">
            <a:avLst/>
          </a:prstGeom>
          <a:solidFill>
            <a:schemeClr val="bg1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6" name="TextBox 1035">
            <a:extLst>
              <a:ext uri="{FF2B5EF4-FFF2-40B4-BE49-F238E27FC236}">
                <a16:creationId xmlns:a16="http://schemas.microsoft.com/office/drawing/2014/main" id="{56D5C72E-D2B4-708E-9909-A896553B6F6C}"/>
              </a:ext>
            </a:extLst>
          </p:cNvPr>
          <p:cNvSpPr txBox="1"/>
          <p:nvPr/>
        </p:nvSpPr>
        <p:spPr>
          <a:xfrm>
            <a:off x="2102181" y="6426916"/>
            <a:ext cx="6549236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тапсырыс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балабақшаға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бекітіледі</a:t>
            </a:r>
            <a:endParaRPr lang="ru-KZ" sz="2149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D056BB92-A13E-446C-950B-CCA39F354C7A}"/>
              </a:ext>
            </a:extLst>
          </p:cNvPr>
          <p:cNvSpPr txBox="1"/>
          <p:nvPr/>
        </p:nvSpPr>
        <p:spPr>
          <a:xfrm>
            <a:off x="8946121" y="6419906"/>
            <a:ext cx="7150197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Ақша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баланың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соңынан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жүреді</a:t>
            </a:r>
            <a:endParaRPr lang="ru-RU" sz="2149" b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070603" y="6811398"/>
            <a:ext cx="1259287" cy="1241790"/>
            <a:chOff x="1070603" y="6811398"/>
            <a:chExt cx="1259287" cy="1241790"/>
          </a:xfrm>
        </p:grpSpPr>
        <p:pic>
          <p:nvPicPr>
            <p:cNvPr id="1068" name="Google Shape;2789;p7">
              <a:extLst>
                <a:ext uri="{FF2B5EF4-FFF2-40B4-BE49-F238E27FC236}">
                  <a16:creationId xmlns:a16="http://schemas.microsoft.com/office/drawing/2014/main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1" name="Picture 2" descr="Picture background">
              <a:extLst>
                <a:ext uri="{FF2B5EF4-FFF2-40B4-BE49-F238E27FC236}">
                  <a16:creationId xmlns:a16="http://schemas.microsoft.com/office/drawing/2014/main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72" name="TextBox 1071">
            <a:extLst>
              <a:ext uri="{FF2B5EF4-FFF2-40B4-BE49-F238E27FC236}">
                <a16:creationId xmlns:a16="http://schemas.microsoft.com/office/drawing/2014/main" id="{D4445141-521B-310E-8C80-8F0DCF28E0F8}"/>
              </a:ext>
            </a:extLst>
          </p:cNvPr>
          <p:cNvSpPr txBox="1"/>
          <p:nvPr/>
        </p:nvSpPr>
        <p:spPr>
          <a:xfrm>
            <a:off x="1764887" y="7904239"/>
            <a:ext cx="1982519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 </a:t>
            </a:r>
            <a:r>
              <a:rPr lang="ru-RU" sz="1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endParaRPr lang="ru-KZ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id="{AC4D16D3-2EC5-DF8F-846E-4D56621B9FFE}"/>
              </a:ext>
            </a:extLst>
          </p:cNvPr>
          <p:cNvSpPr txBox="1"/>
          <p:nvPr/>
        </p:nvSpPr>
        <p:spPr>
          <a:xfrm>
            <a:off x="4673051" y="7863001"/>
            <a:ext cx="1982519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200 </a:t>
            </a:r>
            <a:r>
              <a:rPr lang="ru-RU" sz="1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endParaRPr lang="ru-KZ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9EB8FC85-94A9-4306-49EC-68D68C177698}"/>
              </a:ext>
            </a:extLst>
          </p:cNvPr>
          <p:cNvSpPr txBox="1"/>
          <p:nvPr/>
        </p:nvSpPr>
        <p:spPr>
          <a:xfrm>
            <a:off x="7311503" y="7814489"/>
            <a:ext cx="1982519" cy="3061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400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130 </a:t>
            </a:r>
            <a:r>
              <a:rPr lang="ru-RU" sz="1400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орын</a:t>
            </a:r>
            <a:endParaRPr lang="ru-KZ" sz="1400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78" name="Picture 16" descr="Picture background">
            <a:extLst>
              <a:ext uri="{FF2B5EF4-FFF2-40B4-BE49-F238E27FC236}">
                <a16:creationId xmlns:a16="http://schemas.microsoft.com/office/drawing/2014/main" id="{16D08ACD-4AA5-55BE-8714-899BFF850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0485" y="6939667"/>
            <a:ext cx="1284784" cy="9575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1" name="Стрелка вправо с вырезом 1080">
            <a:extLst>
              <a:ext uri="{FF2B5EF4-FFF2-40B4-BE49-F238E27FC236}">
                <a16:creationId xmlns:a16="http://schemas.microsoft.com/office/drawing/2014/main" id="{E2F7970C-403B-D569-6A82-2474D6E5FFC9}"/>
              </a:ext>
            </a:extLst>
          </p:cNvPr>
          <p:cNvSpPr/>
          <p:nvPr/>
        </p:nvSpPr>
        <p:spPr>
          <a:xfrm>
            <a:off x="10835354" y="7336677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2" name="Стрелка вправо с вырезом 1081">
            <a:extLst>
              <a:ext uri="{FF2B5EF4-FFF2-40B4-BE49-F238E27FC236}">
                <a16:creationId xmlns:a16="http://schemas.microsoft.com/office/drawing/2014/main" id="{FF57F62D-0865-4130-D198-77657ED14844}"/>
              </a:ext>
            </a:extLst>
          </p:cNvPr>
          <p:cNvSpPr/>
          <p:nvPr/>
        </p:nvSpPr>
        <p:spPr>
          <a:xfrm>
            <a:off x="13731046" y="7316701"/>
            <a:ext cx="1034512" cy="223689"/>
          </a:xfrm>
          <a:prstGeom prst="notched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4774459C-C31A-5728-F679-560A07DC1090}"/>
              </a:ext>
            </a:extLst>
          </p:cNvPr>
          <p:cNvSpPr txBox="1"/>
          <p:nvPr/>
        </p:nvSpPr>
        <p:spPr>
          <a:xfrm>
            <a:off x="10985453" y="7822681"/>
            <a:ext cx="1982519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81" i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шықты</a:t>
            </a:r>
            <a:endParaRPr lang="ru-KZ" sz="1381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D92225BD-057D-7B2C-54B6-8CABE00918E0}"/>
              </a:ext>
            </a:extLst>
          </p:cNvPr>
          <p:cNvSpPr txBox="1"/>
          <p:nvPr/>
        </p:nvSpPr>
        <p:spPr>
          <a:xfrm>
            <a:off x="13895424" y="7800895"/>
            <a:ext cx="1982519" cy="30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381" i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келді</a:t>
            </a:r>
            <a:endParaRPr lang="ru-KZ" sz="1381" i="1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7" name="Picture 2" descr="Picture background">
            <a:extLst>
              <a:ext uri="{FF2B5EF4-FFF2-40B4-BE49-F238E27FC236}">
                <a16:creationId xmlns:a16="http://schemas.microsoft.com/office/drawing/2014/main" id="{FB16DAD7-2DAC-E24D-65E1-285DFA2D3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0760" y="7030989"/>
            <a:ext cx="765562" cy="74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Скругленный прямоугольник 101"/>
          <p:cNvSpPr/>
          <p:nvPr/>
        </p:nvSpPr>
        <p:spPr>
          <a:xfrm>
            <a:off x="17569374" y="6451501"/>
            <a:ext cx="403852" cy="1726904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АШЫҚТЫҚ</a:t>
            </a:r>
          </a:p>
        </p:txBody>
      </p:sp>
      <p:sp>
        <p:nvSpPr>
          <p:cNvPr id="1055" name="Скругленный прямоугольник 1054">
            <a:extLst>
              <a:ext uri="{FF2B5EF4-FFF2-40B4-BE49-F238E27FC236}">
                <a16:creationId xmlns:a16="http://schemas.microsoft.com/office/drawing/2014/main" id="{D8AC28A0-A840-C3BB-6E5F-D034990F2CE2}"/>
              </a:ext>
            </a:extLst>
          </p:cNvPr>
          <p:cNvSpPr/>
          <p:nvPr/>
        </p:nvSpPr>
        <p:spPr>
          <a:xfrm>
            <a:off x="285488" y="3823572"/>
            <a:ext cx="17621511" cy="2372506"/>
          </a:xfrm>
          <a:prstGeom prst="roundRect">
            <a:avLst/>
          </a:prstGeom>
          <a:noFill/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0A1FA378-1EDD-34C4-1669-E318159106F3}"/>
              </a:ext>
            </a:extLst>
          </p:cNvPr>
          <p:cNvSpPr txBox="1"/>
          <p:nvPr/>
        </p:nvSpPr>
        <p:spPr>
          <a:xfrm>
            <a:off x="9310830" y="3889225"/>
            <a:ext cx="6549236" cy="423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Балабақшаны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ата-ана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таңдайды</a:t>
            </a:r>
            <a:endParaRPr lang="ru-KZ" sz="2149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42" name="TextBox 1041">
            <a:extLst>
              <a:ext uri="{FF2B5EF4-FFF2-40B4-BE49-F238E27FC236}">
                <a16:creationId xmlns:a16="http://schemas.microsoft.com/office/drawing/2014/main" id="{8FCED2C2-3796-0D6F-1738-22ADAEFFE3D6}"/>
              </a:ext>
            </a:extLst>
          </p:cNvPr>
          <p:cNvSpPr txBox="1"/>
          <p:nvPr/>
        </p:nvSpPr>
        <p:spPr>
          <a:xfrm>
            <a:off x="2102181" y="3782974"/>
            <a:ext cx="6549236" cy="446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614"/>
              </a:spcAft>
            </a:pP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Балабақшаны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білім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басқармасы</a:t>
            </a:r>
            <a:r>
              <a:rPr lang="ru-RU" sz="2149" b="1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149" b="1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анықтайды</a:t>
            </a:r>
            <a:endParaRPr lang="ru-KZ" sz="2149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54" name="Picture 8" descr="Picture background">
            <a:extLst>
              <a:ext uri="{FF2B5EF4-FFF2-40B4-BE49-F238E27FC236}">
                <a16:creationId xmlns:a16="http://schemas.microsoft.com/office/drawing/2014/main" id="{59741017-0835-CAC1-EADA-C6EDA9C50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4" y="4515168"/>
            <a:ext cx="574714" cy="371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6" name="TextBox 1055">
            <a:extLst>
              <a:ext uri="{FF2B5EF4-FFF2-40B4-BE49-F238E27FC236}">
                <a16:creationId xmlns:a16="http://schemas.microsoft.com/office/drawing/2014/main" id="{CED25F2F-431F-ADFF-DD8D-A6CA584E83BF}"/>
              </a:ext>
            </a:extLst>
          </p:cNvPr>
          <p:cNvSpPr txBox="1"/>
          <p:nvPr/>
        </p:nvSpPr>
        <p:spPr>
          <a:xfrm>
            <a:off x="734244" y="4950405"/>
            <a:ext cx="1982519" cy="1103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таңдайды</a:t>
            </a:r>
            <a:endParaRPr lang="ru-RU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қосады</a:t>
            </a:r>
            <a:endParaRPr lang="ru-RU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орналастырады</a:t>
            </a:r>
            <a:endParaRPr lang="ru-RU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қаржылайды</a:t>
            </a:r>
            <a:endParaRPr lang="ru-KZ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58" name="Picture 12" descr="Picture background">
            <a:extLst>
              <a:ext uri="{FF2B5EF4-FFF2-40B4-BE49-F238E27FC236}">
                <a16:creationId xmlns:a16="http://schemas.microsoft.com/office/drawing/2014/main" id="{2128F172-7BE3-7170-4AE0-3FF8AEC88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394" y="4287080"/>
            <a:ext cx="1709809" cy="1495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9" name="TextBox 1058">
            <a:extLst>
              <a:ext uri="{FF2B5EF4-FFF2-40B4-BE49-F238E27FC236}">
                <a16:creationId xmlns:a16="http://schemas.microsoft.com/office/drawing/2014/main" id="{E6A2E028-EE05-25FD-57CF-1ABF387A2374}"/>
              </a:ext>
            </a:extLst>
          </p:cNvPr>
          <p:cNvSpPr txBox="1"/>
          <p:nvPr/>
        </p:nvSpPr>
        <p:spPr>
          <a:xfrm>
            <a:off x="10331581" y="4799146"/>
            <a:ext cx="2423477" cy="85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бақшаны</a:t>
            </a: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35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таңдайды</a:t>
            </a:r>
            <a:endParaRPr lang="ru-RU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қызметті</a:t>
            </a:r>
            <a:r>
              <a:rPr lang="ru-RU" sz="1535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535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растайды</a:t>
            </a:r>
            <a:endParaRPr lang="ru-RU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63141" indent="-263141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ru-RU" sz="1535" kern="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төленеді</a:t>
            </a:r>
            <a:endParaRPr lang="ru-KZ" sz="1535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60" name="Picture 2" descr="Picture background">
            <a:extLst>
              <a:ext uri="{FF2B5EF4-FFF2-40B4-BE49-F238E27FC236}">
                <a16:creationId xmlns:a16="http://schemas.microsoft.com/office/drawing/2014/main" id="{5D696FD2-60E9-B486-F364-7C6CEB5A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9603" y="4754751"/>
            <a:ext cx="1085431" cy="105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Google Shape;2789;p7">
            <a:extLst>
              <a:ext uri="{FF2B5EF4-FFF2-40B4-BE49-F238E27FC236}">
                <a16:creationId xmlns:a16="http://schemas.microsoft.com/office/drawing/2014/main" id="{742C76EA-430E-3A61-052C-4714733BC42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916953" y="413723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2789;p7">
            <a:extLst>
              <a:ext uri="{FF2B5EF4-FFF2-40B4-BE49-F238E27FC236}">
                <a16:creationId xmlns:a16="http://schemas.microsoft.com/office/drawing/2014/main" id="{2283C7B2-EDB4-D34A-3210-CA2474C2AD0F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980264" y="533130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2789;p7">
            <a:extLst>
              <a:ext uri="{FF2B5EF4-FFF2-40B4-BE49-F238E27FC236}">
                <a16:creationId xmlns:a16="http://schemas.microsoft.com/office/drawing/2014/main" id="{1E384AFC-A883-75A8-BC45-5F76CF0416F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4455849" y="4920778"/>
            <a:ext cx="523417" cy="53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Группа 8"/>
          <p:cNvGrpSpPr/>
          <p:nvPr/>
        </p:nvGrpSpPr>
        <p:grpSpPr>
          <a:xfrm>
            <a:off x="3469047" y="4348617"/>
            <a:ext cx="2321527" cy="1645633"/>
            <a:chOff x="4875740" y="8219751"/>
            <a:chExt cx="3161107" cy="2307745"/>
          </a:xfrm>
        </p:grpSpPr>
        <p:pic>
          <p:nvPicPr>
            <p:cNvPr id="1043" name="Picture 2" descr="Picture background">
              <a:extLst>
                <a:ext uri="{FF2B5EF4-FFF2-40B4-BE49-F238E27FC236}">
                  <a16:creationId xmlns:a16="http://schemas.microsoft.com/office/drawing/2014/main" id="{7586E2DB-68BC-9FAA-02D5-A1336024F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514" y="8631233"/>
              <a:ext cx="1477977" cy="14779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48" name="Треугольник 1047">
              <a:extLst>
                <a:ext uri="{FF2B5EF4-FFF2-40B4-BE49-F238E27FC236}">
                  <a16:creationId xmlns:a16="http://schemas.microsoft.com/office/drawing/2014/main" id="{3D8367AC-EC7C-B734-8AF6-D95735A72E02}"/>
                </a:ext>
              </a:extLst>
            </p:cNvPr>
            <p:cNvSpPr/>
            <p:nvPr/>
          </p:nvSpPr>
          <p:spPr>
            <a:xfrm rot="7100335">
              <a:off x="5191211" y="8346715"/>
              <a:ext cx="933889" cy="99136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9" name="Треугольник 1048">
              <a:extLst>
                <a:ext uri="{FF2B5EF4-FFF2-40B4-BE49-F238E27FC236}">
                  <a16:creationId xmlns:a16="http://schemas.microsoft.com/office/drawing/2014/main" id="{BBC6FA00-A891-64B7-32A3-F72C9C642998}"/>
                </a:ext>
              </a:extLst>
            </p:cNvPr>
            <p:cNvSpPr/>
            <p:nvPr/>
          </p:nvSpPr>
          <p:spPr>
            <a:xfrm rot="3931048">
              <a:off x="5154112" y="9534463"/>
              <a:ext cx="933889" cy="991366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0" name="Треугольник 1049">
              <a:extLst>
                <a:ext uri="{FF2B5EF4-FFF2-40B4-BE49-F238E27FC236}">
                  <a16:creationId xmlns:a16="http://schemas.microsoft.com/office/drawing/2014/main" id="{D3FAB554-7747-5818-0B15-DBE0BCDC9234}"/>
                </a:ext>
              </a:extLst>
            </p:cNvPr>
            <p:cNvSpPr/>
            <p:nvPr/>
          </p:nvSpPr>
          <p:spPr>
            <a:xfrm rot="18612696">
              <a:off x="6831505" y="9498098"/>
              <a:ext cx="961800" cy="962598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1" name="Треугольник 1050">
              <a:extLst>
                <a:ext uri="{FF2B5EF4-FFF2-40B4-BE49-F238E27FC236}">
                  <a16:creationId xmlns:a16="http://schemas.microsoft.com/office/drawing/2014/main" id="{34981760-56AE-5E89-D861-B993AFDCADA5}"/>
                </a:ext>
              </a:extLst>
            </p:cNvPr>
            <p:cNvSpPr/>
            <p:nvPr/>
          </p:nvSpPr>
          <p:spPr>
            <a:xfrm rot="13990218">
              <a:off x="6862019" y="8373168"/>
              <a:ext cx="933889" cy="99136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KZ" sz="138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7" name="Google Shape;2789;p7">
              <a:extLst>
                <a:ext uri="{FF2B5EF4-FFF2-40B4-BE49-F238E27FC236}">
                  <a16:creationId xmlns:a16="http://schemas.microsoft.com/office/drawing/2014/main" id="{C5EF0143-1E9B-216C-FB4B-B155E34DE79B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876929" y="8231489"/>
              <a:ext cx="564595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4" name="Google Shape;2789;p7">
              <a:extLst>
                <a:ext uri="{FF2B5EF4-FFF2-40B4-BE49-F238E27FC236}">
                  <a16:creationId xmlns:a16="http://schemas.microsoft.com/office/drawing/2014/main" id="{4DFC063B-80F6-F363-793E-D6364AD0985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472253" y="8219751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5" name="Google Shape;2789;p7">
              <a:extLst>
                <a:ext uri="{FF2B5EF4-FFF2-40B4-BE49-F238E27FC236}">
                  <a16:creationId xmlns:a16="http://schemas.microsoft.com/office/drawing/2014/main" id="{5BA99E5C-B055-4E08-52C2-6B37E1A4CE38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7433427" y="9891530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6" name="Google Shape;2789;p7">
              <a:extLst>
                <a:ext uri="{FF2B5EF4-FFF2-40B4-BE49-F238E27FC236}">
                  <a16:creationId xmlns:a16="http://schemas.microsoft.com/office/drawing/2014/main" id="{8E537E29-103A-49A2-425E-D1B7B21ECAB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4875740" y="9888006"/>
              <a:ext cx="564594" cy="63596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8" name="Google Shape;2789;p7">
            <a:extLst>
              <a:ext uri="{FF2B5EF4-FFF2-40B4-BE49-F238E27FC236}">
                <a16:creationId xmlns:a16="http://schemas.microsoft.com/office/drawing/2014/main" id="{4DFC063B-80F6-F363-793E-D6364AD0985C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29671" y="4479477"/>
            <a:ext cx="564920" cy="505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2789;p7">
            <a:extLst>
              <a:ext uri="{FF2B5EF4-FFF2-40B4-BE49-F238E27FC236}">
                <a16:creationId xmlns:a16="http://schemas.microsoft.com/office/drawing/2014/main" id="{4DFC063B-80F6-F363-793E-D6364AD0985C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744769" y="5380398"/>
            <a:ext cx="596968" cy="43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8" descr="X Red Transparent | PNG 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585" y="4546812"/>
            <a:ext cx="384862" cy="3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8" descr="X Red Transparent | PNG All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865" y="5435165"/>
            <a:ext cx="384862" cy="37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Скругленный прямоугольник 102"/>
          <p:cNvSpPr/>
          <p:nvPr/>
        </p:nvSpPr>
        <p:spPr>
          <a:xfrm>
            <a:off x="17556464" y="4171439"/>
            <a:ext cx="444801" cy="1726904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САПА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17569374" y="8433828"/>
            <a:ext cx="403852" cy="1618359"/>
          </a:xfrm>
          <a:prstGeom prst="round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1228" b="1" dirty="0">
                <a:latin typeface="Arial" panose="020B0604020202020204" pitchFamily="34" charset="0"/>
                <a:cs typeface="Arial" panose="020B0604020202020204" pitchFamily="34" charset="0"/>
              </a:rPr>
              <a:t>ТИІМДІЛІК</a:t>
            </a:r>
          </a:p>
        </p:txBody>
      </p:sp>
      <p:sp>
        <p:nvSpPr>
          <p:cNvPr id="1025" name="Прямоугольник 1024">
            <a:extLst>
              <a:ext uri="{FF2B5EF4-FFF2-40B4-BE49-F238E27FC236}">
                <a16:creationId xmlns:a16="http://schemas.microsoft.com/office/drawing/2014/main" id="{7A16A0B2-7291-526A-1528-4D26868EBCF9}"/>
              </a:ext>
            </a:extLst>
          </p:cNvPr>
          <p:cNvSpPr/>
          <p:nvPr/>
        </p:nvSpPr>
        <p:spPr>
          <a:xfrm>
            <a:off x="8629426" y="1288736"/>
            <a:ext cx="109010" cy="87815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8211481" y="2286046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Стрелка вправо с вырезом 98"/>
          <p:cNvSpPr/>
          <p:nvPr/>
        </p:nvSpPr>
        <p:spPr>
          <a:xfrm>
            <a:off x="8145462" y="8933152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Стрелка вправо с вырезом 96"/>
          <p:cNvSpPr/>
          <p:nvPr/>
        </p:nvSpPr>
        <p:spPr>
          <a:xfrm>
            <a:off x="8154355" y="7179738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Стрелка вправо с вырезом 97"/>
          <p:cNvSpPr/>
          <p:nvPr/>
        </p:nvSpPr>
        <p:spPr>
          <a:xfrm>
            <a:off x="8127576" y="4862635"/>
            <a:ext cx="719210" cy="453101"/>
          </a:xfrm>
          <a:prstGeom prst="notchedRightArrow">
            <a:avLst/>
          </a:prstGeom>
          <a:solidFill>
            <a:schemeClr val="bg1">
              <a:lumMod val="95000"/>
            </a:schemeClr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8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19642" y="4133544"/>
            <a:ext cx="1164462" cy="816862"/>
          </a:xfrm>
          <a:prstGeom prst="rect">
            <a:avLst/>
          </a:prstGeom>
        </p:spPr>
      </p:pic>
      <p:pic>
        <p:nvPicPr>
          <p:cNvPr id="105" name="Google Shape;2789;p7">
            <a:extLst>
              <a:ext uri="{FF2B5EF4-FFF2-40B4-BE49-F238E27FC236}">
                <a16:creationId xmlns:a16="http://schemas.microsoft.com/office/drawing/2014/main" id="{1E384AFC-A883-75A8-BC45-5F76CF0416F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5939671" y="4061904"/>
            <a:ext cx="523417" cy="536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2789;p7">
            <a:extLst>
              <a:ext uri="{FF2B5EF4-FFF2-40B4-BE49-F238E27FC236}">
                <a16:creationId xmlns:a16="http://schemas.microsoft.com/office/drawing/2014/main" id="{1E384AFC-A883-75A8-BC45-5F76CF0416FB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6006655" y="5283869"/>
            <a:ext cx="523417" cy="5363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Группа 107"/>
          <p:cNvGrpSpPr/>
          <p:nvPr/>
        </p:nvGrpSpPr>
        <p:grpSpPr>
          <a:xfrm>
            <a:off x="3976993" y="6811398"/>
            <a:ext cx="1259287" cy="1241790"/>
            <a:chOff x="1070603" y="6811398"/>
            <a:chExt cx="1259287" cy="1241790"/>
          </a:xfrm>
        </p:grpSpPr>
        <p:pic>
          <p:nvPicPr>
            <p:cNvPr id="109" name="Google Shape;2789;p7">
              <a:extLst>
                <a:ext uri="{FF2B5EF4-FFF2-40B4-BE49-F238E27FC236}">
                  <a16:creationId xmlns:a16="http://schemas.microsoft.com/office/drawing/2014/main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Picture 2" descr="Picture background">
              <a:extLst>
                <a:ext uri="{FF2B5EF4-FFF2-40B4-BE49-F238E27FC236}">
                  <a16:creationId xmlns:a16="http://schemas.microsoft.com/office/drawing/2014/main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1" name="Группа 110"/>
          <p:cNvGrpSpPr/>
          <p:nvPr/>
        </p:nvGrpSpPr>
        <p:grpSpPr>
          <a:xfrm>
            <a:off x="6531523" y="6811398"/>
            <a:ext cx="1259287" cy="1241790"/>
            <a:chOff x="1070603" y="6811398"/>
            <a:chExt cx="1259287" cy="1241790"/>
          </a:xfrm>
        </p:grpSpPr>
        <p:pic>
          <p:nvPicPr>
            <p:cNvPr id="112" name="Google Shape;2789;p7">
              <a:extLst>
                <a:ext uri="{FF2B5EF4-FFF2-40B4-BE49-F238E27FC236}">
                  <a16:creationId xmlns:a16="http://schemas.microsoft.com/office/drawing/2014/main" id="{ABC65E64-9387-1FA3-B394-1D584AD11BFE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30530" y="6811398"/>
              <a:ext cx="799360" cy="7937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Picture 2" descr="Picture background">
              <a:extLst>
                <a:ext uri="{FF2B5EF4-FFF2-40B4-BE49-F238E27FC236}">
                  <a16:creationId xmlns:a16="http://schemas.microsoft.com/office/drawing/2014/main" id="{5FCA05AD-E67F-0616-1513-0F9B99BFD6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0603" y="7304585"/>
              <a:ext cx="770976" cy="748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4" name="Google Shape;2789;p7">
            <a:extLst>
              <a:ext uri="{FF2B5EF4-FFF2-40B4-BE49-F238E27FC236}">
                <a16:creationId xmlns:a16="http://schemas.microsoft.com/office/drawing/2014/main" id="{ACDAD77E-28F0-AE2F-7E3D-F9BF71B1DAF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9594135" y="6982736"/>
            <a:ext cx="802675" cy="8063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2789;p7">
            <a:extLst>
              <a:ext uri="{FF2B5EF4-FFF2-40B4-BE49-F238E27FC236}">
                <a16:creationId xmlns:a16="http://schemas.microsoft.com/office/drawing/2014/main" id="{ACDAD77E-28F0-AE2F-7E3D-F9BF71B1DAFE}"/>
              </a:ext>
            </a:extLst>
          </p:cNvPr>
          <p:cNvPicPr preferRelativeResize="0"/>
          <p:nvPr/>
        </p:nvPicPr>
        <p:blipFill rotWithShape="1">
          <a:blip r:embed="rId2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5119378" y="6982736"/>
            <a:ext cx="802675" cy="80637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809324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AutoShape 5"/>
          <p:cNvSpPr/>
          <p:nvPr/>
        </p:nvSpPr>
        <p:spPr>
          <a:xfrm>
            <a:off x="9592610" y="1485900"/>
            <a:ext cx="8695390" cy="88011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E23C682-6C54-1EB9-4724-F52F54DE88D2}"/>
              </a:ext>
            </a:extLst>
          </p:cNvPr>
          <p:cNvSpPr txBox="1"/>
          <p:nvPr/>
        </p:nvSpPr>
        <p:spPr>
          <a:xfrm>
            <a:off x="1219200" y="276260"/>
            <a:ext cx="12864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ӘРБІР БАЛАБАҚШАМЕН ШАРТ ЖАСАЛМАЙДЫ</a:t>
            </a:r>
          </a:p>
        </p:txBody>
      </p:sp>
      <p:sp>
        <p:nvSpPr>
          <p:cNvPr id="64" name="Freeform 18"/>
          <p:cNvSpPr/>
          <p:nvPr/>
        </p:nvSpPr>
        <p:spPr>
          <a:xfrm rot="10800000">
            <a:off x="243801" y="647700"/>
            <a:ext cx="493064" cy="426670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A066CB"/>
          </a:solidFill>
        </p:spPr>
      </p:sp>
      <p:sp>
        <p:nvSpPr>
          <p:cNvPr id="65" name="AutoShape 5"/>
          <p:cNvSpPr/>
          <p:nvPr/>
        </p:nvSpPr>
        <p:spPr>
          <a:xfrm>
            <a:off x="0" y="1485900"/>
            <a:ext cx="9030232" cy="88011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00" y="3101743"/>
            <a:ext cx="1071790" cy="1071790"/>
          </a:xfrm>
          <a:prstGeom prst="rect">
            <a:avLst/>
          </a:prstGeom>
        </p:spPr>
      </p:pic>
      <p:pic>
        <p:nvPicPr>
          <p:cNvPr id="67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4" y="1611478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3" y="2466163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3" y="3299385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1" name="Соединительная линия уступом 70"/>
          <p:cNvCxnSpPr/>
          <p:nvPr/>
        </p:nvCxnSpPr>
        <p:spPr>
          <a:xfrm rot="5400000" flipH="1" flipV="1">
            <a:off x="4002981" y="2069544"/>
            <a:ext cx="871294" cy="685800"/>
          </a:xfrm>
          <a:prstGeom prst="bentConnector3">
            <a:avLst>
              <a:gd name="adj1" fmla="val 9770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/>
          <p:nvPr/>
        </p:nvCxnSpPr>
        <p:spPr>
          <a:xfrm rot="16200000" flipH="1">
            <a:off x="3543592" y="3416943"/>
            <a:ext cx="1790072" cy="685800"/>
          </a:xfrm>
          <a:prstGeom prst="bentConnector3">
            <a:avLst>
              <a:gd name="adj1" fmla="val 995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 стрелкой 72"/>
          <p:cNvCxnSpPr/>
          <p:nvPr/>
        </p:nvCxnSpPr>
        <p:spPr>
          <a:xfrm>
            <a:off x="4095728" y="2848091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13" y="1775388"/>
            <a:ext cx="566728" cy="566728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19" y="2552889"/>
            <a:ext cx="566728" cy="56672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00" y="4356357"/>
            <a:ext cx="566728" cy="566728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BFF8F1C1-9870-62BD-A0C2-58AA89726EC9}"/>
              </a:ext>
            </a:extLst>
          </p:cNvPr>
          <p:cNvSpPr txBox="1"/>
          <p:nvPr/>
        </p:nvSpPr>
        <p:spPr>
          <a:xfrm>
            <a:off x="1591564" y="3148201"/>
            <a:ext cx="19231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Әрбір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ұйыммен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шартын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жасалады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542437" y="5148482"/>
            <a:ext cx="493288" cy="562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160892" y="5388054"/>
            <a:ext cx="566742" cy="64680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" name="Прямая со стрелкой 86"/>
          <p:cNvCxnSpPr/>
          <p:nvPr/>
        </p:nvCxnSpPr>
        <p:spPr>
          <a:xfrm>
            <a:off x="5763095" y="1944019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/>
          <p:nvPr/>
        </p:nvCxnSpPr>
        <p:spPr>
          <a:xfrm>
            <a:off x="5763095" y="2796583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90"/>
          <p:cNvCxnSpPr/>
          <p:nvPr/>
        </p:nvCxnSpPr>
        <p:spPr>
          <a:xfrm>
            <a:off x="5763096" y="3779326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Фигура"/>
          <p:cNvSpPr/>
          <p:nvPr/>
        </p:nvSpPr>
        <p:spPr>
          <a:xfrm rot="16200000">
            <a:off x="7779709" y="2492884"/>
            <a:ext cx="1544022" cy="2116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608" y="1596556"/>
            <a:ext cx="867524" cy="867524"/>
          </a:xfrm>
          <a:prstGeom prst="rect">
            <a:avLst/>
          </a:prstGeom>
        </p:spPr>
      </p:pic>
      <p:cxnSp>
        <p:nvCxnSpPr>
          <p:cNvPr id="96" name="Прямая со стрелкой 95"/>
          <p:cNvCxnSpPr/>
          <p:nvPr/>
        </p:nvCxnSpPr>
        <p:spPr>
          <a:xfrm flipH="1">
            <a:off x="14183300" y="2822918"/>
            <a:ext cx="1" cy="32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DBD5CFD0-0D7F-DDA0-5E6A-D6A72606A1E5}"/>
              </a:ext>
            </a:extLst>
          </p:cNvPr>
          <p:cNvSpPr txBox="1"/>
          <p:nvPr/>
        </p:nvSpPr>
        <p:spPr>
          <a:xfrm>
            <a:off x="12151071" y="3116244"/>
            <a:ext cx="40385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b="1" dirty="0">
                <a:latin typeface="Arial" panose="020B0604020202020204" pitchFamily="34" charset="0"/>
                <a:cs typeface="Arial" panose="020B0604020202020204" pitchFamily="34" charset="0"/>
              </a:rPr>
              <a:t>Білім бөлімі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(ББ)</a:t>
            </a:r>
            <a:endParaRPr lang="x-none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50BD633-F610-7AB4-37AC-02304CF9E1B0}"/>
              </a:ext>
            </a:extLst>
          </p:cNvPr>
          <p:cNvSpPr txBox="1"/>
          <p:nvPr/>
        </p:nvSpPr>
        <p:spPr>
          <a:xfrm>
            <a:off x="13025894" y="4497774"/>
            <a:ext cx="2441185" cy="40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24" b="1" dirty="0" err="1">
                <a:latin typeface="Arial" panose="020B0604020202020204" pitchFamily="34" charset="0"/>
                <a:cs typeface="Arial" panose="020B0604020202020204" pitchFamily="34" charset="0"/>
              </a:rPr>
              <a:t>Қосылу</a:t>
            </a:r>
            <a:r>
              <a:rPr lang="ru-RU" sz="2024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24" b="1" dirty="0" err="1">
                <a:latin typeface="Arial" panose="020B0604020202020204" pitchFamily="34" charset="0"/>
                <a:cs typeface="Arial" panose="020B0604020202020204" pitchFamily="34" charset="0"/>
              </a:rPr>
              <a:t>шарты</a:t>
            </a:r>
            <a:endParaRPr lang="ru-KZ" sz="2024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3255531" y="6161839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1743835" y="6161839"/>
            <a:ext cx="640197" cy="730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4604132" y="6148239"/>
            <a:ext cx="640197" cy="73063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Прямоугольник: скругленные углы 35">
            <a:extLst>
              <a:ext uri="{FF2B5EF4-FFF2-40B4-BE49-F238E27FC236}">
                <a16:creationId xmlns:a16="http://schemas.microsoft.com/office/drawing/2014/main" id="{B3490F36-17FA-8DC6-16F3-BE2B3F678C45}"/>
              </a:ext>
            </a:extLst>
          </p:cNvPr>
          <p:cNvSpPr/>
          <p:nvPr/>
        </p:nvSpPr>
        <p:spPr>
          <a:xfrm>
            <a:off x="243801" y="7446177"/>
            <a:ext cx="7974661" cy="2709332"/>
          </a:xfrm>
          <a:prstGeom prst="roundRect">
            <a:avLst>
              <a:gd name="adj" fmla="val 10868"/>
            </a:avLst>
          </a:prstGeom>
          <a:noFill/>
          <a:ln w="127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C6AC8A87-795F-BD26-787F-83B1FBC5AE33}"/>
              </a:ext>
            </a:extLst>
          </p:cNvPr>
          <p:cNvSpPr txBox="1"/>
          <p:nvPr/>
        </p:nvSpPr>
        <p:spPr>
          <a:xfrm>
            <a:off x="426636" y="7860260"/>
            <a:ext cx="760899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 algn="just">
              <a:spcAft>
                <a:spcPts val="989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балабақшадағы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орын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қаржыландырылады</a:t>
            </a:r>
            <a:endParaRPr lang="ru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 algn="just">
              <a:spcAft>
                <a:spcPts val="989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әр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ұйыммен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жеке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шарт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жасалады</a:t>
            </a:r>
            <a:endParaRPr lang="ru-K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 algn="just">
              <a:spcAft>
                <a:spcPts val="989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қабылданған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міндеттемелердің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көлемін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өзгерту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қиындықтар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(контингент кем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жағдайда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мемтапсырыс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жедел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бөлінбейді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K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1C73D485-6EBC-247D-8757-8E6F44E9A06D}"/>
              </a:ext>
            </a:extLst>
          </p:cNvPr>
          <p:cNvSpPr txBox="1"/>
          <p:nvPr/>
        </p:nvSpPr>
        <p:spPr>
          <a:xfrm>
            <a:off x="268144" y="6999610"/>
            <a:ext cx="2414453" cy="495313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k-KZ" sz="2309" b="1" dirty="0">
                <a:latin typeface="Arial" panose="020B0604020202020204" pitchFamily="34" charset="0"/>
                <a:cs typeface="Arial" panose="020B0604020202020204" pitchFamily="34" charset="0"/>
              </a:rPr>
              <a:t>КЕМШІЛІКТЕР</a:t>
            </a:r>
            <a:r>
              <a:rPr lang="ru-KZ" sz="2309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0" name="Прямоугольник: скругленные углы 42">
            <a:extLst>
              <a:ext uri="{FF2B5EF4-FFF2-40B4-BE49-F238E27FC236}">
                <a16:creationId xmlns:a16="http://schemas.microsoft.com/office/drawing/2014/main" id="{3F34ED32-F43E-B006-D63D-7F58A14CDD5C}"/>
              </a:ext>
            </a:extLst>
          </p:cNvPr>
          <p:cNvSpPr/>
          <p:nvPr/>
        </p:nvSpPr>
        <p:spPr>
          <a:xfrm>
            <a:off x="9982200" y="7462635"/>
            <a:ext cx="8076478" cy="2692874"/>
          </a:xfrm>
          <a:prstGeom prst="roundRect">
            <a:avLst>
              <a:gd name="adj" fmla="val 10868"/>
            </a:avLst>
          </a:prstGeom>
          <a:noFill/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94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EB4FA2DE-A471-C591-1FAC-0F21BAE2F903}"/>
              </a:ext>
            </a:extLst>
          </p:cNvPr>
          <p:cNvSpPr txBox="1"/>
          <p:nvPr/>
        </p:nvSpPr>
        <p:spPr>
          <a:xfrm>
            <a:off x="10140262" y="7715493"/>
            <a:ext cx="7810606" cy="2528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ұйымға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тапсырысты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бекітудің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болмауы</a:t>
            </a:r>
            <a:endParaRPr lang="ru-KZ" sz="197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еңбек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шығынын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қысқарту</a:t>
            </a:r>
            <a:endParaRPr lang="ru-KZ" sz="197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бір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бақшадан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басқа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бақшаға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балалардың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еркін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өтуі</a:t>
            </a:r>
            <a:r>
              <a:rPr lang="ru-KZ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979" dirty="0">
                <a:latin typeface="Arial" panose="020B0604020202020204" pitchFamily="34" charset="0"/>
                <a:cs typeface="Arial" panose="020B0604020202020204" pitchFamily="34" charset="0"/>
              </a:rPr>
              <a:t>және артынан қаржының келуі</a:t>
            </a:r>
            <a:endParaRPr lang="ru-KZ" sz="197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бақшалардың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еркін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кіруі</a:t>
            </a:r>
            <a:endParaRPr lang="ru-RU" sz="197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1202" indent="-471202" algn="just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базаларын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пайдалана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отырып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бақылау</a:t>
            </a:r>
            <a:r>
              <a:rPr lang="ru-RU" sz="197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979" dirty="0" err="1">
                <a:latin typeface="Arial" panose="020B0604020202020204" pitchFamily="34" charset="0"/>
                <a:cs typeface="Arial" panose="020B0604020202020204" pitchFamily="34" charset="0"/>
              </a:rPr>
              <a:t>жүргізу</a:t>
            </a:r>
            <a:endParaRPr lang="ru-KZ" sz="197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A46F5A82-1F96-766B-06C8-6709BF816C43}"/>
              </a:ext>
            </a:extLst>
          </p:cNvPr>
          <p:cNvSpPr txBox="1"/>
          <p:nvPr/>
        </p:nvSpPr>
        <p:spPr>
          <a:xfrm>
            <a:off x="10123853" y="7198520"/>
            <a:ext cx="3299563" cy="495313"/>
          </a:xfrm>
          <a:prstGeom prst="roundRect">
            <a:avLst/>
          </a:prstGeom>
          <a:solidFill>
            <a:srgbClr val="59AAF2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k-KZ" sz="2309" b="1" dirty="0">
                <a:latin typeface="Arial" panose="020B0604020202020204" pitchFamily="34" charset="0"/>
                <a:cs typeface="Arial" panose="020B0604020202020204" pitchFamily="34" charset="0"/>
              </a:rPr>
              <a:t>АРТЫҚШЫЛЫҚТАР</a:t>
            </a:r>
            <a:r>
              <a:rPr lang="ru-KZ" sz="2309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A10EB77D-3AAD-9BE8-DD9C-0D53E5EE46AB}"/>
              </a:ext>
            </a:extLst>
          </p:cNvPr>
          <p:cNvSpPr txBox="1"/>
          <p:nvPr/>
        </p:nvSpPr>
        <p:spPr>
          <a:xfrm>
            <a:off x="10159995" y="3576398"/>
            <a:ext cx="8133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2721" indent="-282721">
              <a:buFont typeface="Wingdings" pitchFamily="2" charset="2"/>
              <a:buChar char="§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Қосылу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шартын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порталында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орналастырады</a:t>
            </a:r>
            <a:endParaRPr lang="ru-K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2721" indent="-282721">
              <a:buFont typeface="Wingdings" pitchFamily="2" charset="2"/>
              <a:buChar char="§"/>
            </a:pP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Шартқа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қосылу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хабарлама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жібереді</a:t>
            </a:r>
            <a:endParaRPr lang="ru-K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Фигура"/>
          <p:cNvSpPr/>
          <p:nvPr/>
        </p:nvSpPr>
        <p:spPr>
          <a:xfrm rot="16200000">
            <a:off x="7779710" y="5679065"/>
            <a:ext cx="1544022" cy="2116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94" h="21550" extrusionOk="0">
                <a:moveTo>
                  <a:pt x="6688" y="0"/>
                </a:moveTo>
                <a:cubicBezTo>
                  <a:pt x="6599" y="0"/>
                  <a:pt x="6510" y="21"/>
                  <a:pt x="6442" y="65"/>
                </a:cubicBezTo>
                <a:cubicBezTo>
                  <a:pt x="6306" y="152"/>
                  <a:pt x="6306" y="293"/>
                  <a:pt x="6442" y="380"/>
                </a:cubicBezTo>
                <a:cubicBezTo>
                  <a:pt x="6578" y="466"/>
                  <a:pt x="6799" y="466"/>
                  <a:pt x="6934" y="380"/>
                </a:cubicBezTo>
                <a:cubicBezTo>
                  <a:pt x="7070" y="293"/>
                  <a:pt x="7070" y="152"/>
                  <a:pt x="6934" y="65"/>
                </a:cubicBezTo>
                <a:cubicBezTo>
                  <a:pt x="6867" y="21"/>
                  <a:pt x="6777" y="0"/>
                  <a:pt x="6688" y="0"/>
                </a:cubicBezTo>
                <a:close/>
                <a:moveTo>
                  <a:pt x="8723" y="0"/>
                </a:moveTo>
                <a:cubicBezTo>
                  <a:pt x="8634" y="0"/>
                  <a:pt x="8545" y="21"/>
                  <a:pt x="8477" y="65"/>
                </a:cubicBezTo>
                <a:cubicBezTo>
                  <a:pt x="8341" y="152"/>
                  <a:pt x="8341" y="293"/>
                  <a:pt x="8477" y="380"/>
                </a:cubicBezTo>
                <a:cubicBezTo>
                  <a:pt x="8613" y="466"/>
                  <a:pt x="8833" y="466"/>
                  <a:pt x="8969" y="380"/>
                </a:cubicBezTo>
                <a:cubicBezTo>
                  <a:pt x="9105" y="293"/>
                  <a:pt x="9105" y="152"/>
                  <a:pt x="8969" y="65"/>
                </a:cubicBezTo>
                <a:cubicBezTo>
                  <a:pt x="8901" y="21"/>
                  <a:pt x="8812" y="0"/>
                  <a:pt x="8723" y="0"/>
                </a:cubicBezTo>
                <a:close/>
                <a:moveTo>
                  <a:pt x="10758" y="0"/>
                </a:moveTo>
                <a:cubicBezTo>
                  <a:pt x="10669" y="0"/>
                  <a:pt x="10579" y="21"/>
                  <a:pt x="10512" y="65"/>
                </a:cubicBezTo>
                <a:cubicBezTo>
                  <a:pt x="10376" y="152"/>
                  <a:pt x="10376" y="293"/>
                  <a:pt x="10512" y="380"/>
                </a:cubicBezTo>
                <a:cubicBezTo>
                  <a:pt x="10647" y="466"/>
                  <a:pt x="10868" y="466"/>
                  <a:pt x="11004" y="380"/>
                </a:cubicBezTo>
                <a:cubicBezTo>
                  <a:pt x="11139" y="293"/>
                  <a:pt x="11139" y="152"/>
                  <a:pt x="11004" y="65"/>
                </a:cubicBezTo>
                <a:cubicBezTo>
                  <a:pt x="10936" y="21"/>
                  <a:pt x="10847" y="0"/>
                  <a:pt x="10758" y="0"/>
                </a:cubicBezTo>
                <a:close/>
                <a:moveTo>
                  <a:pt x="12792" y="0"/>
                </a:moveTo>
                <a:cubicBezTo>
                  <a:pt x="12703" y="0"/>
                  <a:pt x="12614" y="21"/>
                  <a:pt x="12546" y="65"/>
                </a:cubicBezTo>
                <a:cubicBezTo>
                  <a:pt x="12410" y="152"/>
                  <a:pt x="12410" y="293"/>
                  <a:pt x="12546" y="380"/>
                </a:cubicBezTo>
                <a:cubicBezTo>
                  <a:pt x="12682" y="466"/>
                  <a:pt x="12903" y="466"/>
                  <a:pt x="13038" y="380"/>
                </a:cubicBezTo>
                <a:cubicBezTo>
                  <a:pt x="13174" y="293"/>
                  <a:pt x="13174" y="152"/>
                  <a:pt x="13038" y="65"/>
                </a:cubicBezTo>
                <a:cubicBezTo>
                  <a:pt x="12970" y="21"/>
                  <a:pt x="12881" y="0"/>
                  <a:pt x="12792" y="0"/>
                </a:cubicBezTo>
                <a:close/>
                <a:moveTo>
                  <a:pt x="14827" y="0"/>
                </a:moveTo>
                <a:cubicBezTo>
                  <a:pt x="14738" y="0"/>
                  <a:pt x="14649" y="21"/>
                  <a:pt x="14581" y="65"/>
                </a:cubicBezTo>
                <a:cubicBezTo>
                  <a:pt x="14445" y="152"/>
                  <a:pt x="14445" y="293"/>
                  <a:pt x="14581" y="380"/>
                </a:cubicBezTo>
                <a:cubicBezTo>
                  <a:pt x="14717" y="466"/>
                  <a:pt x="14937" y="466"/>
                  <a:pt x="15073" y="380"/>
                </a:cubicBezTo>
                <a:cubicBezTo>
                  <a:pt x="15209" y="293"/>
                  <a:pt x="15209" y="152"/>
                  <a:pt x="15073" y="65"/>
                </a:cubicBezTo>
                <a:cubicBezTo>
                  <a:pt x="15005" y="21"/>
                  <a:pt x="14916" y="0"/>
                  <a:pt x="14827" y="0"/>
                </a:cubicBezTo>
                <a:close/>
                <a:moveTo>
                  <a:pt x="6688" y="1091"/>
                </a:moveTo>
                <a:cubicBezTo>
                  <a:pt x="6549" y="1091"/>
                  <a:pt x="6410" y="1125"/>
                  <a:pt x="6303" y="1193"/>
                </a:cubicBezTo>
                <a:cubicBezTo>
                  <a:pt x="6091" y="1329"/>
                  <a:pt x="6091" y="1550"/>
                  <a:pt x="6303" y="1686"/>
                </a:cubicBezTo>
                <a:cubicBezTo>
                  <a:pt x="6516" y="1821"/>
                  <a:pt x="6861" y="1821"/>
                  <a:pt x="7073" y="1686"/>
                </a:cubicBezTo>
                <a:cubicBezTo>
                  <a:pt x="7286" y="1550"/>
                  <a:pt x="7286" y="1329"/>
                  <a:pt x="7073" y="1193"/>
                </a:cubicBezTo>
                <a:cubicBezTo>
                  <a:pt x="6967" y="1125"/>
                  <a:pt x="6828" y="1091"/>
                  <a:pt x="6688" y="1091"/>
                </a:cubicBezTo>
                <a:close/>
                <a:moveTo>
                  <a:pt x="8723" y="1091"/>
                </a:moveTo>
                <a:cubicBezTo>
                  <a:pt x="8688" y="1091"/>
                  <a:pt x="8654" y="1093"/>
                  <a:pt x="8619" y="1097"/>
                </a:cubicBezTo>
                <a:cubicBezTo>
                  <a:pt x="8516" y="1110"/>
                  <a:pt x="8418" y="1142"/>
                  <a:pt x="8338" y="1193"/>
                </a:cubicBezTo>
                <a:cubicBezTo>
                  <a:pt x="8126" y="1329"/>
                  <a:pt x="8126" y="1550"/>
                  <a:pt x="8338" y="1686"/>
                </a:cubicBezTo>
                <a:cubicBezTo>
                  <a:pt x="8444" y="1754"/>
                  <a:pt x="8584" y="1787"/>
                  <a:pt x="8723" y="1787"/>
                </a:cubicBezTo>
                <a:cubicBezTo>
                  <a:pt x="8862" y="1787"/>
                  <a:pt x="9002" y="1754"/>
                  <a:pt x="9108" y="1686"/>
                </a:cubicBezTo>
                <a:cubicBezTo>
                  <a:pt x="9320" y="1550"/>
                  <a:pt x="9320" y="1329"/>
                  <a:pt x="9108" y="1193"/>
                </a:cubicBezTo>
                <a:cubicBezTo>
                  <a:pt x="9002" y="1125"/>
                  <a:pt x="8862" y="1091"/>
                  <a:pt x="8723" y="1091"/>
                </a:cubicBezTo>
                <a:close/>
                <a:moveTo>
                  <a:pt x="10758" y="1091"/>
                </a:moveTo>
                <a:cubicBezTo>
                  <a:pt x="10723" y="1091"/>
                  <a:pt x="10688" y="1093"/>
                  <a:pt x="10654" y="1097"/>
                </a:cubicBezTo>
                <a:cubicBezTo>
                  <a:pt x="10551" y="1110"/>
                  <a:pt x="10452" y="1142"/>
                  <a:pt x="10373" y="1193"/>
                </a:cubicBezTo>
                <a:cubicBezTo>
                  <a:pt x="10160" y="1329"/>
                  <a:pt x="10160" y="1550"/>
                  <a:pt x="10373" y="1686"/>
                </a:cubicBezTo>
                <a:cubicBezTo>
                  <a:pt x="10479" y="1754"/>
                  <a:pt x="10618" y="1787"/>
                  <a:pt x="10758" y="1787"/>
                </a:cubicBezTo>
                <a:cubicBezTo>
                  <a:pt x="10897" y="1787"/>
                  <a:pt x="11036" y="1754"/>
                  <a:pt x="11143" y="1686"/>
                </a:cubicBezTo>
                <a:cubicBezTo>
                  <a:pt x="11355" y="1550"/>
                  <a:pt x="11355" y="1329"/>
                  <a:pt x="11143" y="1193"/>
                </a:cubicBezTo>
                <a:cubicBezTo>
                  <a:pt x="11036" y="1125"/>
                  <a:pt x="10897" y="1091"/>
                  <a:pt x="10758" y="1091"/>
                </a:cubicBezTo>
                <a:close/>
                <a:moveTo>
                  <a:pt x="12792" y="1091"/>
                </a:moveTo>
                <a:cubicBezTo>
                  <a:pt x="12757" y="1091"/>
                  <a:pt x="12723" y="1093"/>
                  <a:pt x="12689" y="1097"/>
                </a:cubicBezTo>
                <a:cubicBezTo>
                  <a:pt x="12586" y="1110"/>
                  <a:pt x="12487" y="1142"/>
                  <a:pt x="12407" y="1193"/>
                </a:cubicBezTo>
                <a:cubicBezTo>
                  <a:pt x="12195" y="1329"/>
                  <a:pt x="12195" y="1550"/>
                  <a:pt x="12407" y="1686"/>
                </a:cubicBezTo>
                <a:cubicBezTo>
                  <a:pt x="12513" y="1754"/>
                  <a:pt x="12653" y="1787"/>
                  <a:pt x="12792" y="1787"/>
                </a:cubicBezTo>
                <a:cubicBezTo>
                  <a:pt x="12931" y="1787"/>
                  <a:pt x="13071" y="1754"/>
                  <a:pt x="13177" y="1686"/>
                </a:cubicBezTo>
                <a:cubicBezTo>
                  <a:pt x="13390" y="1550"/>
                  <a:pt x="13390" y="1329"/>
                  <a:pt x="13177" y="1193"/>
                </a:cubicBezTo>
                <a:cubicBezTo>
                  <a:pt x="13071" y="1125"/>
                  <a:pt x="12931" y="1091"/>
                  <a:pt x="12792" y="1091"/>
                </a:cubicBezTo>
                <a:close/>
                <a:moveTo>
                  <a:pt x="14827" y="1091"/>
                </a:moveTo>
                <a:cubicBezTo>
                  <a:pt x="14792" y="1091"/>
                  <a:pt x="14758" y="1093"/>
                  <a:pt x="14723" y="1097"/>
                </a:cubicBezTo>
                <a:cubicBezTo>
                  <a:pt x="14620" y="1110"/>
                  <a:pt x="14521" y="1142"/>
                  <a:pt x="14442" y="1193"/>
                </a:cubicBezTo>
                <a:cubicBezTo>
                  <a:pt x="14229" y="1329"/>
                  <a:pt x="14229" y="1550"/>
                  <a:pt x="14442" y="1686"/>
                </a:cubicBezTo>
                <a:cubicBezTo>
                  <a:pt x="14548" y="1754"/>
                  <a:pt x="14688" y="1787"/>
                  <a:pt x="14827" y="1787"/>
                </a:cubicBezTo>
                <a:cubicBezTo>
                  <a:pt x="14966" y="1787"/>
                  <a:pt x="15106" y="1754"/>
                  <a:pt x="15212" y="1686"/>
                </a:cubicBezTo>
                <a:cubicBezTo>
                  <a:pt x="15424" y="1550"/>
                  <a:pt x="15424" y="1329"/>
                  <a:pt x="15212" y="1193"/>
                </a:cubicBezTo>
                <a:cubicBezTo>
                  <a:pt x="15106" y="1125"/>
                  <a:pt x="14966" y="1091"/>
                  <a:pt x="14827" y="1091"/>
                </a:cubicBezTo>
                <a:close/>
                <a:moveTo>
                  <a:pt x="6688" y="2258"/>
                </a:moveTo>
                <a:cubicBezTo>
                  <a:pt x="6529" y="2258"/>
                  <a:pt x="6369" y="2297"/>
                  <a:pt x="6248" y="2375"/>
                </a:cubicBezTo>
                <a:cubicBezTo>
                  <a:pt x="6005" y="2530"/>
                  <a:pt x="6005" y="2782"/>
                  <a:pt x="6248" y="2937"/>
                </a:cubicBezTo>
                <a:cubicBezTo>
                  <a:pt x="6491" y="3093"/>
                  <a:pt x="6886" y="3093"/>
                  <a:pt x="7129" y="2937"/>
                </a:cubicBezTo>
                <a:cubicBezTo>
                  <a:pt x="7372" y="2782"/>
                  <a:pt x="7372" y="2530"/>
                  <a:pt x="7129" y="2375"/>
                </a:cubicBezTo>
                <a:cubicBezTo>
                  <a:pt x="7007" y="2297"/>
                  <a:pt x="6848" y="2258"/>
                  <a:pt x="6688" y="2258"/>
                </a:cubicBezTo>
                <a:close/>
                <a:moveTo>
                  <a:pt x="8723" y="2258"/>
                </a:moveTo>
                <a:cubicBezTo>
                  <a:pt x="8564" y="2258"/>
                  <a:pt x="8404" y="2297"/>
                  <a:pt x="8283" y="2375"/>
                </a:cubicBezTo>
                <a:cubicBezTo>
                  <a:pt x="8040" y="2530"/>
                  <a:pt x="8040" y="2782"/>
                  <a:pt x="8283" y="2937"/>
                </a:cubicBezTo>
                <a:cubicBezTo>
                  <a:pt x="8526" y="3093"/>
                  <a:pt x="8920" y="3093"/>
                  <a:pt x="9163" y="2937"/>
                </a:cubicBezTo>
                <a:cubicBezTo>
                  <a:pt x="9406" y="2782"/>
                  <a:pt x="9406" y="2530"/>
                  <a:pt x="9163" y="2375"/>
                </a:cubicBezTo>
                <a:cubicBezTo>
                  <a:pt x="9042" y="2297"/>
                  <a:pt x="8882" y="2258"/>
                  <a:pt x="8723" y="2258"/>
                </a:cubicBezTo>
                <a:close/>
                <a:moveTo>
                  <a:pt x="10758" y="2258"/>
                </a:moveTo>
                <a:cubicBezTo>
                  <a:pt x="10598" y="2258"/>
                  <a:pt x="10439" y="2297"/>
                  <a:pt x="10317" y="2375"/>
                </a:cubicBezTo>
                <a:cubicBezTo>
                  <a:pt x="10074" y="2530"/>
                  <a:pt x="10074" y="2782"/>
                  <a:pt x="10317" y="2937"/>
                </a:cubicBezTo>
                <a:cubicBezTo>
                  <a:pt x="10560" y="3093"/>
                  <a:pt x="10955" y="3093"/>
                  <a:pt x="11198" y="2937"/>
                </a:cubicBezTo>
                <a:cubicBezTo>
                  <a:pt x="11441" y="2782"/>
                  <a:pt x="11441" y="2530"/>
                  <a:pt x="11198" y="2375"/>
                </a:cubicBezTo>
                <a:cubicBezTo>
                  <a:pt x="11076" y="2297"/>
                  <a:pt x="10917" y="2258"/>
                  <a:pt x="10758" y="2258"/>
                </a:cubicBezTo>
                <a:close/>
                <a:moveTo>
                  <a:pt x="12792" y="2258"/>
                </a:moveTo>
                <a:cubicBezTo>
                  <a:pt x="12633" y="2258"/>
                  <a:pt x="12473" y="2297"/>
                  <a:pt x="12352" y="2375"/>
                </a:cubicBezTo>
                <a:cubicBezTo>
                  <a:pt x="12109" y="2530"/>
                  <a:pt x="12109" y="2782"/>
                  <a:pt x="12352" y="2937"/>
                </a:cubicBezTo>
                <a:cubicBezTo>
                  <a:pt x="12595" y="3093"/>
                  <a:pt x="12990" y="3093"/>
                  <a:pt x="13233" y="2937"/>
                </a:cubicBezTo>
                <a:cubicBezTo>
                  <a:pt x="13476" y="2782"/>
                  <a:pt x="13476" y="2530"/>
                  <a:pt x="13233" y="2375"/>
                </a:cubicBezTo>
                <a:cubicBezTo>
                  <a:pt x="13111" y="2297"/>
                  <a:pt x="12951" y="2258"/>
                  <a:pt x="12792" y="2258"/>
                </a:cubicBezTo>
                <a:close/>
                <a:moveTo>
                  <a:pt x="14827" y="2258"/>
                </a:moveTo>
                <a:cubicBezTo>
                  <a:pt x="14668" y="2258"/>
                  <a:pt x="14508" y="2297"/>
                  <a:pt x="14386" y="2375"/>
                </a:cubicBezTo>
                <a:cubicBezTo>
                  <a:pt x="14143" y="2530"/>
                  <a:pt x="14143" y="2782"/>
                  <a:pt x="14386" y="2937"/>
                </a:cubicBezTo>
                <a:cubicBezTo>
                  <a:pt x="14629" y="3093"/>
                  <a:pt x="15024" y="3093"/>
                  <a:pt x="15267" y="2937"/>
                </a:cubicBezTo>
                <a:cubicBezTo>
                  <a:pt x="15510" y="2782"/>
                  <a:pt x="15510" y="2530"/>
                  <a:pt x="15267" y="2375"/>
                </a:cubicBezTo>
                <a:cubicBezTo>
                  <a:pt x="15146" y="2297"/>
                  <a:pt x="14986" y="2258"/>
                  <a:pt x="14827" y="2258"/>
                </a:cubicBezTo>
                <a:close/>
                <a:moveTo>
                  <a:pt x="6707" y="3439"/>
                </a:moveTo>
                <a:cubicBezTo>
                  <a:pt x="6529" y="3439"/>
                  <a:pt x="6350" y="3483"/>
                  <a:pt x="6214" y="3570"/>
                </a:cubicBezTo>
                <a:cubicBezTo>
                  <a:pt x="5941" y="3744"/>
                  <a:pt x="5941" y="4027"/>
                  <a:pt x="6214" y="4201"/>
                </a:cubicBezTo>
                <a:cubicBezTo>
                  <a:pt x="6486" y="4375"/>
                  <a:pt x="6928" y="4375"/>
                  <a:pt x="7201" y="4201"/>
                </a:cubicBezTo>
                <a:cubicBezTo>
                  <a:pt x="7473" y="4027"/>
                  <a:pt x="7473" y="3744"/>
                  <a:pt x="7201" y="3570"/>
                </a:cubicBezTo>
                <a:cubicBezTo>
                  <a:pt x="7064" y="3483"/>
                  <a:pt x="6886" y="3439"/>
                  <a:pt x="6707" y="3439"/>
                </a:cubicBezTo>
                <a:close/>
                <a:moveTo>
                  <a:pt x="8742" y="3439"/>
                </a:moveTo>
                <a:cubicBezTo>
                  <a:pt x="8563" y="3439"/>
                  <a:pt x="8385" y="3483"/>
                  <a:pt x="8248" y="3570"/>
                </a:cubicBezTo>
                <a:cubicBezTo>
                  <a:pt x="7976" y="3744"/>
                  <a:pt x="7976" y="4027"/>
                  <a:pt x="8248" y="4201"/>
                </a:cubicBezTo>
                <a:cubicBezTo>
                  <a:pt x="8521" y="4375"/>
                  <a:pt x="8963" y="4375"/>
                  <a:pt x="9235" y="4201"/>
                </a:cubicBezTo>
                <a:cubicBezTo>
                  <a:pt x="9508" y="4027"/>
                  <a:pt x="9508" y="3744"/>
                  <a:pt x="9235" y="3570"/>
                </a:cubicBezTo>
                <a:cubicBezTo>
                  <a:pt x="9099" y="3483"/>
                  <a:pt x="8920" y="3439"/>
                  <a:pt x="8742" y="3439"/>
                </a:cubicBezTo>
                <a:close/>
                <a:moveTo>
                  <a:pt x="10776" y="3439"/>
                </a:moveTo>
                <a:cubicBezTo>
                  <a:pt x="10598" y="3439"/>
                  <a:pt x="10419" y="3483"/>
                  <a:pt x="10283" y="3570"/>
                </a:cubicBezTo>
                <a:cubicBezTo>
                  <a:pt x="10011" y="3744"/>
                  <a:pt x="10011" y="4027"/>
                  <a:pt x="10283" y="4201"/>
                </a:cubicBezTo>
                <a:cubicBezTo>
                  <a:pt x="10556" y="4375"/>
                  <a:pt x="10997" y="4375"/>
                  <a:pt x="11270" y="4201"/>
                </a:cubicBezTo>
                <a:cubicBezTo>
                  <a:pt x="11542" y="4027"/>
                  <a:pt x="11542" y="3744"/>
                  <a:pt x="11270" y="3570"/>
                </a:cubicBezTo>
                <a:cubicBezTo>
                  <a:pt x="11134" y="3483"/>
                  <a:pt x="10955" y="3439"/>
                  <a:pt x="10776" y="3439"/>
                </a:cubicBezTo>
                <a:close/>
                <a:moveTo>
                  <a:pt x="12792" y="3439"/>
                </a:moveTo>
                <a:cubicBezTo>
                  <a:pt x="12614" y="3439"/>
                  <a:pt x="12435" y="3483"/>
                  <a:pt x="12299" y="3570"/>
                </a:cubicBezTo>
                <a:cubicBezTo>
                  <a:pt x="12026" y="3744"/>
                  <a:pt x="12026" y="4027"/>
                  <a:pt x="12299" y="4201"/>
                </a:cubicBezTo>
                <a:cubicBezTo>
                  <a:pt x="12571" y="4375"/>
                  <a:pt x="13013" y="4375"/>
                  <a:pt x="13286" y="4201"/>
                </a:cubicBezTo>
                <a:cubicBezTo>
                  <a:pt x="13558" y="4027"/>
                  <a:pt x="13558" y="3744"/>
                  <a:pt x="13286" y="3570"/>
                </a:cubicBezTo>
                <a:cubicBezTo>
                  <a:pt x="13149" y="3483"/>
                  <a:pt x="12971" y="3439"/>
                  <a:pt x="12792" y="3439"/>
                </a:cubicBezTo>
                <a:close/>
                <a:moveTo>
                  <a:pt x="14827" y="3439"/>
                </a:moveTo>
                <a:cubicBezTo>
                  <a:pt x="14648" y="3439"/>
                  <a:pt x="14470" y="3483"/>
                  <a:pt x="14333" y="3570"/>
                </a:cubicBezTo>
                <a:cubicBezTo>
                  <a:pt x="14061" y="3744"/>
                  <a:pt x="14061" y="4027"/>
                  <a:pt x="14333" y="4201"/>
                </a:cubicBezTo>
                <a:cubicBezTo>
                  <a:pt x="14606" y="4375"/>
                  <a:pt x="15048" y="4375"/>
                  <a:pt x="15320" y="4201"/>
                </a:cubicBezTo>
                <a:cubicBezTo>
                  <a:pt x="15593" y="4027"/>
                  <a:pt x="15593" y="3744"/>
                  <a:pt x="15320" y="3570"/>
                </a:cubicBezTo>
                <a:cubicBezTo>
                  <a:pt x="15184" y="3483"/>
                  <a:pt x="15005" y="3439"/>
                  <a:pt x="14827" y="3439"/>
                </a:cubicBezTo>
                <a:close/>
                <a:moveTo>
                  <a:pt x="6688" y="4603"/>
                </a:moveTo>
                <a:cubicBezTo>
                  <a:pt x="6484" y="4603"/>
                  <a:pt x="6279" y="4653"/>
                  <a:pt x="6123" y="4752"/>
                </a:cubicBezTo>
                <a:cubicBezTo>
                  <a:pt x="5811" y="4952"/>
                  <a:pt x="5811" y="5276"/>
                  <a:pt x="6123" y="5476"/>
                </a:cubicBezTo>
                <a:cubicBezTo>
                  <a:pt x="6436" y="5676"/>
                  <a:pt x="6941" y="5676"/>
                  <a:pt x="7254" y="5476"/>
                </a:cubicBezTo>
                <a:cubicBezTo>
                  <a:pt x="7566" y="5276"/>
                  <a:pt x="7566" y="4952"/>
                  <a:pt x="7254" y="4752"/>
                </a:cubicBezTo>
                <a:cubicBezTo>
                  <a:pt x="7097" y="4653"/>
                  <a:pt x="6893" y="4603"/>
                  <a:pt x="6688" y="4603"/>
                </a:cubicBezTo>
                <a:close/>
                <a:moveTo>
                  <a:pt x="8723" y="4603"/>
                </a:moveTo>
                <a:cubicBezTo>
                  <a:pt x="8518" y="4603"/>
                  <a:pt x="8314" y="4653"/>
                  <a:pt x="8158" y="4752"/>
                </a:cubicBezTo>
                <a:cubicBezTo>
                  <a:pt x="7845" y="4952"/>
                  <a:pt x="7845" y="5276"/>
                  <a:pt x="8158" y="5476"/>
                </a:cubicBezTo>
                <a:cubicBezTo>
                  <a:pt x="8470" y="5676"/>
                  <a:pt x="8976" y="5676"/>
                  <a:pt x="9288" y="5476"/>
                </a:cubicBezTo>
                <a:cubicBezTo>
                  <a:pt x="9601" y="5276"/>
                  <a:pt x="9601" y="4952"/>
                  <a:pt x="9288" y="4752"/>
                </a:cubicBezTo>
                <a:cubicBezTo>
                  <a:pt x="9132" y="4653"/>
                  <a:pt x="8928" y="4603"/>
                  <a:pt x="8723" y="4603"/>
                </a:cubicBezTo>
                <a:close/>
                <a:moveTo>
                  <a:pt x="10758" y="4603"/>
                </a:moveTo>
                <a:cubicBezTo>
                  <a:pt x="10553" y="4603"/>
                  <a:pt x="10349" y="4653"/>
                  <a:pt x="10192" y="4752"/>
                </a:cubicBezTo>
                <a:cubicBezTo>
                  <a:pt x="9880" y="4952"/>
                  <a:pt x="9880" y="5276"/>
                  <a:pt x="10192" y="5476"/>
                </a:cubicBezTo>
                <a:cubicBezTo>
                  <a:pt x="10505" y="5676"/>
                  <a:pt x="11010" y="5676"/>
                  <a:pt x="11323" y="5476"/>
                </a:cubicBezTo>
                <a:cubicBezTo>
                  <a:pt x="11635" y="5276"/>
                  <a:pt x="11635" y="4952"/>
                  <a:pt x="11323" y="4752"/>
                </a:cubicBezTo>
                <a:cubicBezTo>
                  <a:pt x="11167" y="4653"/>
                  <a:pt x="10962" y="4603"/>
                  <a:pt x="10758" y="4603"/>
                </a:cubicBezTo>
                <a:close/>
                <a:moveTo>
                  <a:pt x="12792" y="4603"/>
                </a:moveTo>
                <a:cubicBezTo>
                  <a:pt x="12588" y="4603"/>
                  <a:pt x="12383" y="4653"/>
                  <a:pt x="12227" y="4752"/>
                </a:cubicBezTo>
                <a:cubicBezTo>
                  <a:pt x="11915" y="4952"/>
                  <a:pt x="11915" y="5276"/>
                  <a:pt x="12227" y="5476"/>
                </a:cubicBezTo>
                <a:cubicBezTo>
                  <a:pt x="12539" y="5676"/>
                  <a:pt x="13045" y="5676"/>
                  <a:pt x="13357" y="5476"/>
                </a:cubicBezTo>
                <a:cubicBezTo>
                  <a:pt x="13670" y="5276"/>
                  <a:pt x="13670" y="4952"/>
                  <a:pt x="13357" y="4752"/>
                </a:cubicBezTo>
                <a:cubicBezTo>
                  <a:pt x="13201" y="4653"/>
                  <a:pt x="12997" y="4603"/>
                  <a:pt x="12792" y="4603"/>
                </a:cubicBezTo>
                <a:close/>
                <a:moveTo>
                  <a:pt x="14827" y="4603"/>
                </a:moveTo>
                <a:cubicBezTo>
                  <a:pt x="14622" y="4603"/>
                  <a:pt x="14418" y="4653"/>
                  <a:pt x="14262" y="4752"/>
                </a:cubicBezTo>
                <a:cubicBezTo>
                  <a:pt x="13949" y="4952"/>
                  <a:pt x="13949" y="5276"/>
                  <a:pt x="14262" y="5476"/>
                </a:cubicBezTo>
                <a:cubicBezTo>
                  <a:pt x="14574" y="5676"/>
                  <a:pt x="15080" y="5676"/>
                  <a:pt x="15392" y="5476"/>
                </a:cubicBezTo>
                <a:cubicBezTo>
                  <a:pt x="15704" y="5276"/>
                  <a:pt x="15704" y="4952"/>
                  <a:pt x="15392" y="4752"/>
                </a:cubicBezTo>
                <a:cubicBezTo>
                  <a:pt x="15236" y="4653"/>
                  <a:pt x="15032" y="4603"/>
                  <a:pt x="14827" y="4603"/>
                </a:cubicBezTo>
                <a:close/>
                <a:moveTo>
                  <a:pt x="6688" y="5832"/>
                </a:moveTo>
                <a:cubicBezTo>
                  <a:pt x="6484" y="5832"/>
                  <a:pt x="6279" y="5882"/>
                  <a:pt x="6123" y="5982"/>
                </a:cubicBezTo>
                <a:cubicBezTo>
                  <a:pt x="5811" y="6181"/>
                  <a:pt x="5811" y="6506"/>
                  <a:pt x="6123" y="6705"/>
                </a:cubicBezTo>
                <a:cubicBezTo>
                  <a:pt x="6436" y="6905"/>
                  <a:pt x="6941" y="6905"/>
                  <a:pt x="7254" y="6705"/>
                </a:cubicBezTo>
                <a:cubicBezTo>
                  <a:pt x="7566" y="6506"/>
                  <a:pt x="7566" y="6181"/>
                  <a:pt x="7254" y="5982"/>
                </a:cubicBezTo>
                <a:cubicBezTo>
                  <a:pt x="7097" y="5882"/>
                  <a:pt x="6893" y="5832"/>
                  <a:pt x="6688" y="5832"/>
                </a:cubicBezTo>
                <a:close/>
                <a:moveTo>
                  <a:pt x="8723" y="5832"/>
                </a:moveTo>
                <a:cubicBezTo>
                  <a:pt x="8672" y="5832"/>
                  <a:pt x="8620" y="5835"/>
                  <a:pt x="8570" y="5841"/>
                </a:cubicBezTo>
                <a:cubicBezTo>
                  <a:pt x="8419" y="5860"/>
                  <a:pt x="8275" y="5907"/>
                  <a:pt x="8158" y="5982"/>
                </a:cubicBezTo>
                <a:cubicBezTo>
                  <a:pt x="7845" y="6181"/>
                  <a:pt x="7845" y="6506"/>
                  <a:pt x="8158" y="6705"/>
                </a:cubicBezTo>
                <a:cubicBezTo>
                  <a:pt x="8314" y="6805"/>
                  <a:pt x="8518" y="6855"/>
                  <a:pt x="8723" y="6855"/>
                </a:cubicBezTo>
                <a:cubicBezTo>
                  <a:pt x="8928" y="6855"/>
                  <a:pt x="9132" y="6805"/>
                  <a:pt x="9288" y="6705"/>
                </a:cubicBezTo>
                <a:cubicBezTo>
                  <a:pt x="9601" y="6506"/>
                  <a:pt x="9601" y="6181"/>
                  <a:pt x="9288" y="5982"/>
                </a:cubicBezTo>
                <a:cubicBezTo>
                  <a:pt x="9132" y="5882"/>
                  <a:pt x="8928" y="5832"/>
                  <a:pt x="8723" y="5832"/>
                </a:cubicBezTo>
                <a:close/>
                <a:moveTo>
                  <a:pt x="10758" y="5832"/>
                </a:moveTo>
                <a:cubicBezTo>
                  <a:pt x="10706" y="5832"/>
                  <a:pt x="10655" y="5835"/>
                  <a:pt x="10605" y="5841"/>
                </a:cubicBezTo>
                <a:cubicBezTo>
                  <a:pt x="10453" y="5860"/>
                  <a:pt x="10310" y="5907"/>
                  <a:pt x="10192" y="5982"/>
                </a:cubicBezTo>
                <a:cubicBezTo>
                  <a:pt x="9880" y="6181"/>
                  <a:pt x="9880" y="6506"/>
                  <a:pt x="10192" y="6705"/>
                </a:cubicBezTo>
                <a:cubicBezTo>
                  <a:pt x="10349" y="6805"/>
                  <a:pt x="10553" y="6855"/>
                  <a:pt x="10758" y="6855"/>
                </a:cubicBezTo>
                <a:cubicBezTo>
                  <a:pt x="10962" y="6855"/>
                  <a:pt x="11167" y="6805"/>
                  <a:pt x="11323" y="6705"/>
                </a:cubicBezTo>
                <a:cubicBezTo>
                  <a:pt x="11635" y="6506"/>
                  <a:pt x="11635" y="6181"/>
                  <a:pt x="11323" y="5982"/>
                </a:cubicBezTo>
                <a:cubicBezTo>
                  <a:pt x="11167" y="5882"/>
                  <a:pt x="10962" y="5832"/>
                  <a:pt x="10758" y="5832"/>
                </a:cubicBezTo>
                <a:close/>
                <a:moveTo>
                  <a:pt x="12792" y="5832"/>
                </a:moveTo>
                <a:cubicBezTo>
                  <a:pt x="12741" y="5832"/>
                  <a:pt x="12690" y="5835"/>
                  <a:pt x="12639" y="5841"/>
                </a:cubicBezTo>
                <a:cubicBezTo>
                  <a:pt x="12488" y="5860"/>
                  <a:pt x="12344" y="5907"/>
                  <a:pt x="12227" y="5982"/>
                </a:cubicBezTo>
                <a:cubicBezTo>
                  <a:pt x="11915" y="6181"/>
                  <a:pt x="11915" y="6506"/>
                  <a:pt x="12227" y="6705"/>
                </a:cubicBezTo>
                <a:cubicBezTo>
                  <a:pt x="12383" y="6805"/>
                  <a:pt x="12588" y="6855"/>
                  <a:pt x="12792" y="6855"/>
                </a:cubicBezTo>
                <a:cubicBezTo>
                  <a:pt x="12997" y="6855"/>
                  <a:pt x="13201" y="6805"/>
                  <a:pt x="13357" y="6705"/>
                </a:cubicBezTo>
                <a:cubicBezTo>
                  <a:pt x="13670" y="6506"/>
                  <a:pt x="13670" y="6181"/>
                  <a:pt x="13357" y="5982"/>
                </a:cubicBezTo>
                <a:cubicBezTo>
                  <a:pt x="13201" y="5882"/>
                  <a:pt x="12997" y="5832"/>
                  <a:pt x="12792" y="5832"/>
                </a:cubicBezTo>
                <a:close/>
                <a:moveTo>
                  <a:pt x="14827" y="5832"/>
                </a:moveTo>
                <a:cubicBezTo>
                  <a:pt x="14776" y="5832"/>
                  <a:pt x="14724" y="5835"/>
                  <a:pt x="14674" y="5841"/>
                </a:cubicBezTo>
                <a:cubicBezTo>
                  <a:pt x="14523" y="5860"/>
                  <a:pt x="14379" y="5907"/>
                  <a:pt x="14262" y="5982"/>
                </a:cubicBezTo>
                <a:cubicBezTo>
                  <a:pt x="13949" y="6181"/>
                  <a:pt x="13949" y="6506"/>
                  <a:pt x="14262" y="6705"/>
                </a:cubicBezTo>
                <a:cubicBezTo>
                  <a:pt x="14418" y="6805"/>
                  <a:pt x="14622" y="6855"/>
                  <a:pt x="14827" y="6855"/>
                </a:cubicBezTo>
                <a:cubicBezTo>
                  <a:pt x="15032" y="6855"/>
                  <a:pt x="15236" y="6805"/>
                  <a:pt x="15392" y="6705"/>
                </a:cubicBezTo>
                <a:cubicBezTo>
                  <a:pt x="15704" y="6506"/>
                  <a:pt x="15704" y="6181"/>
                  <a:pt x="15392" y="5982"/>
                </a:cubicBezTo>
                <a:cubicBezTo>
                  <a:pt x="15236" y="5882"/>
                  <a:pt x="15032" y="5832"/>
                  <a:pt x="14827" y="5832"/>
                </a:cubicBezTo>
                <a:close/>
                <a:moveTo>
                  <a:pt x="6688" y="11941"/>
                </a:moveTo>
                <a:cubicBezTo>
                  <a:pt x="6484" y="11941"/>
                  <a:pt x="6279" y="11991"/>
                  <a:pt x="6123" y="12091"/>
                </a:cubicBezTo>
                <a:cubicBezTo>
                  <a:pt x="5811" y="12291"/>
                  <a:pt x="5811" y="12615"/>
                  <a:pt x="6123" y="12815"/>
                </a:cubicBezTo>
                <a:cubicBezTo>
                  <a:pt x="6436" y="13015"/>
                  <a:pt x="6941" y="13015"/>
                  <a:pt x="7254" y="12815"/>
                </a:cubicBezTo>
                <a:cubicBezTo>
                  <a:pt x="7566" y="12615"/>
                  <a:pt x="7566" y="12291"/>
                  <a:pt x="7254" y="12091"/>
                </a:cubicBezTo>
                <a:cubicBezTo>
                  <a:pt x="7097" y="11991"/>
                  <a:pt x="6893" y="11941"/>
                  <a:pt x="6688" y="11941"/>
                </a:cubicBezTo>
                <a:close/>
                <a:moveTo>
                  <a:pt x="8723" y="11941"/>
                </a:moveTo>
                <a:cubicBezTo>
                  <a:pt x="8518" y="11941"/>
                  <a:pt x="8314" y="11991"/>
                  <a:pt x="8158" y="12091"/>
                </a:cubicBezTo>
                <a:cubicBezTo>
                  <a:pt x="7845" y="12291"/>
                  <a:pt x="7845" y="12615"/>
                  <a:pt x="8158" y="12815"/>
                </a:cubicBezTo>
                <a:cubicBezTo>
                  <a:pt x="8470" y="13015"/>
                  <a:pt x="8976" y="13015"/>
                  <a:pt x="9288" y="12815"/>
                </a:cubicBezTo>
                <a:cubicBezTo>
                  <a:pt x="9601" y="12615"/>
                  <a:pt x="9601" y="12291"/>
                  <a:pt x="9288" y="12091"/>
                </a:cubicBezTo>
                <a:cubicBezTo>
                  <a:pt x="9132" y="11991"/>
                  <a:pt x="8928" y="11941"/>
                  <a:pt x="8723" y="11941"/>
                </a:cubicBezTo>
                <a:close/>
                <a:moveTo>
                  <a:pt x="10758" y="11941"/>
                </a:moveTo>
                <a:cubicBezTo>
                  <a:pt x="10553" y="11941"/>
                  <a:pt x="10349" y="11991"/>
                  <a:pt x="10192" y="12091"/>
                </a:cubicBezTo>
                <a:cubicBezTo>
                  <a:pt x="9880" y="12291"/>
                  <a:pt x="9880" y="12615"/>
                  <a:pt x="10192" y="12815"/>
                </a:cubicBezTo>
                <a:cubicBezTo>
                  <a:pt x="10505" y="13015"/>
                  <a:pt x="11010" y="13015"/>
                  <a:pt x="11323" y="12815"/>
                </a:cubicBezTo>
                <a:cubicBezTo>
                  <a:pt x="11635" y="12615"/>
                  <a:pt x="11635" y="12291"/>
                  <a:pt x="11323" y="12091"/>
                </a:cubicBezTo>
                <a:cubicBezTo>
                  <a:pt x="11167" y="11991"/>
                  <a:pt x="10962" y="11941"/>
                  <a:pt x="10758" y="11941"/>
                </a:cubicBezTo>
                <a:close/>
                <a:moveTo>
                  <a:pt x="12792" y="11941"/>
                </a:moveTo>
                <a:cubicBezTo>
                  <a:pt x="12588" y="11941"/>
                  <a:pt x="12383" y="11991"/>
                  <a:pt x="12227" y="12091"/>
                </a:cubicBezTo>
                <a:cubicBezTo>
                  <a:pt x="11915" y="12291"/>
                  <a:pt x="11915" y="12615"/>
                  <a:pt x="12227" y="12815"/>
                </a:cubicBezTo>
                <a:cubicBezTo>
                  <a:pt x="12539" y="13015"/>
                  <a:pt x="13045" y="13015"/>
                  <a:pt x="13357" y="12815"/>
                </a:cubicBezTo>
                <a:cubicBezTo>
                  <a:pt x="13670" y="12615"/>
                  <a:pt x="13670" y="12291"/>
                  <a:pt x="13357" y="12091"/>
                </a:cubicBezTo>
                <a:cubicBezTo>
                  <a:pt x="13201" y="11991"/>
                  <a:pt x="12997" y="11941"/>
                  <a:pt x="12792" y="11941"/>
                </a:cubicBezTo>
                <a:close/>
                <a:moveTo>
                  <a:pt x="14827" y="11941"/>
                </a:moveTo>
                <a:cubicBezTo>
                  <a:pt x="14622" y="11941"/>
                  <a:pt x="14418" y="11991"/>
                  <a:pt x="14262" y="12091"/>
                </a:cubicBezTo>
                <a:cubicBezTo>
                  <a:pt x="13949" y="12291"/>
                  <a:pt x="13949" y="12615"/>
                  <a:pt x="14262" y="12815"/>
                </a:cubicBezTo>
                <a:cubicBezTo>
                  <a:pt x="14574" y="13015"/>
                  <a:pt x="15080" y="13015"/>
                  <a:pt x="15392" y="12815"/>
                </a:cubicBezTo>
                <a:cubicBezTo>
                  <a:pt x="15704" y="12615"/>
                  <a:pt x="15704" y="12291"/>
                  <a:pt x="15392" y="12091"/>
                </a:cubicBezTo>
                <a:cubicBezTo>
                  <a:pt x="15236" y="11991"/>
                  <a:pt x="15032" y="11941"/>
                  <a:pt x="14827" y="11941"/>
                </a:cubicBezTo>
                <a:close/>
                <a:moveTo>
                  <a:pt x="6688" y="13158"/>
                </a:moveTo>
                <a:cubicBezTo>
                  <a:pt x="6484" y="13158"/>
                  <a:pt x="6279" y="13208"/>
                  <a:pt x="6123" y="13308"/>
                </a:cubicBezTo>
                <a:cubicBezTo>
                  <a:pt x="5811" y="13508"/>
                  <a:pt x="5811" y="13832"/>
                  <a:pt x="6123" y="14032"/>
                </a:cubicBezTo>
                <a:cubicBezTo>
                  <a:pt x="6436" y="14232"/>
                  <a:pt x="6941" y="14232"/>
                  <a:pt x="7254" y="14032"/>
                </a:cubicBezTo>
                <a:cubicBezTo>
                  <a:pt x="7566" y="13832"/>
                  <a:pt x="7566" y="13508"/>
                  <a:pt x="7254" y="13308"/>
                </a:cubicBezTo>
                <a:cubicBezTo>
                  <a:pt x="7097" y="13208"/>
                  <a:pt x="6893" y="13158"/>
                  <a:pt x="6688" y="13158"/>
                </a:cubicBezTo>
                <a:close/>
                <a:moveTo>
                  <a:pt x="8723" y="13158"/>
                </a:moveTo>
                <a:cubicBezTo>
                  <a:pt x="8518" y="13158"/>
                  <a:pt x="8314" y="13208"/>
                  <a:pt x="8158" y="13308"/>
                </a:cubicBezTo>
                <a:cubicBezTo>
                  <a:pt x="7845" y="13508"/>
                  <a:pt x="7845" y="13832"/>
                  <a:pt x="8158" y="14032"/>
                </a:cubicBezTo>
                <a:cubicBezTo>
                  <a:pt x="8470" y="14232"/>
                  <a:pt x="8976" y="14232"/>
                  <a:pt x="9288" y="14032"/>
                </a:cubicBezTo>
                <a:cubicBezTo>
                  <a:pt x="9601" y="13832"/>
                  <a:pt x="9601" y="13508"/>
                  <a:pt x="9288" y="13308"/>
                </a:cubicBezTo>
                <a:cubicBezTo>
                  <a:pt x="9132" y="13208"/>
                  <a:pt x="8928" y="13158"/>
                  <a:pt x="8723" y="13158"/>
                </a:cubicBezTo>
                <a:close/>
                <a:moveTo>
                  <a:pt x="10758" y="13158"/>
                </a:moveTo>
                <a:cubicBezTo>
                  <a:pt x="10553" y="13158"/>
                  <a:pt x="10349" y="13208"/>
                  <a:pt x="10192" y="13308"/>
                </a:cubicBezTo>
                <a:cubicBezTo>
                  <a:pt x="9880" y="13508"/>
                  <a:pt x="9880" y="13832"/>
                  <a:pt x="10192" y="14032"/>
                </a:cubicBezTo>
                <a:cubicBezTo>
                  <a:pt x="10505" y="14232"/>
                  <a:pt x="11010" y="14232"/>
                  <a:pt x="11323" y="14032"/>
                </a:cubicBezTo>
                <a:cubicBezTo>
                  <a:pt x="11635" y="13832"/>
                  <a:pt x="11635" y="13508"/>
                  <a:pt x="11323" y="13308"/>
                </a:cubicBezTo>
                <a:cubicBezTo>
                  <a:pt x="11167" y="13208"/>
                  <a:pt x="10962" y="13158"/>
                  <a:pt x="10758" y="13158"/>
                </a:cubicBezTo>
                <a:close/>
                <a:moveTo>
                  <a:pt x="14827" y="13158"/>
                </a:moveTo>
                <a:cubicBezTo>
                  <a:pt x="14622" y="13158"/>
                  <a:pt x="14418" y="13208"/>
                  <a:pt x="14262" y="13308"/>
                </a:cubicBezTo>
                <a:cubicBezTo>
                  <a:pt x="13949" y="13508"/>
                  <a:pt x="13949" y="13832"/>
                  <a:pt x="14262" y="14032"/>
                </a:cubicBezTo>
                <a:cubicBezTo>
                  <a:pt x="14574" y="14232"/>
                  <a:pt x="15080" y="14232"/>
                  <a:pt x="15392" y="14032"/>
                </a:cubicBezTo>
                <a:cubicBezTo>
                  <a:pt x="15704" y="13832"/>
                  <a:pt x="15704" y="13508"/>
                  <a:pt x="15392" y="13308"/>
                </a:cubicBezTo>
                <a:cubicBezTo>
                  <a:pt x="15236" y="13208"/>
                  <a:pt x="15032" y="13158"/>
                  <a:pt x="14827" y="13158"/>
                </a:cubicBezTo>
                <a:close/>
                <a:moveTo>
                  <a:pt x="12792" y="13170"/>
                </a:moveTo>
                <a:cubicBezTo>
                  <a:pt x="12588" y="13170"/>
                  <a:pt x="12383" y="13220"/>
                  <a:pt x="12227" y="13320"/>
                </a:cubicBezTo>
                <a:cubicBezTo>
                  <a:pt x="11915" y="13520"/>
                  <a:pt x="11915" y="13844"/>
                  <a:pt x="12227" y="14044"/>
                </a:cubicBezTo>
                <a:cubicBezTo>
                  <a:pt x="12539" y="14244"/>
                  <a:pt x="13045" y="14244"/>
                  <a:pt x="13357" y="14044"/>
                </a:cubicBezTo>
                <a:cubicBezTo>
                  <a:pt x="13670" y="13844"/>
                  <a:pt x="13670" y="13520"/>
                  <a:pt x="13357" y="13320"/>
                </a:cubicBezTo>
                <a:cubicBezTo>
                  <a:pt x="13201" y="13220"/>
                  <a:pt x="12997" y="13170"/>
                  <a:pt x="12792" y="13170"/>
                </a:cubicBezTo>
                <a:close/>
                <a:moveTo>
                  <a:pt x="6688" y="14376"/>
                </a:moveTo>
                <a:cubicBezTo>
                  <a:pt x="6484" y="14376"/>
                  <a:pt x="6279" y="14425"/>
                  <a:pt x="6123" y="14525"/>
                </a:cubicBezTo>
                <a:cubicBezTo>
                  <a:pt x="5811" y="14725"/>
                  <a:pt x="5811" y="15049"/>
                  <a:pt x="6123" y="15249"/>
                </a:cubicBezTo>
                <a:cubicBezTo>
                  <a:pt x="6436" y="15449"/>
                  <a:pt x="6941" y="15449"/>
                  <a:pt x="7254" y="15249"/>
                </a:cubicBezTo>
                <a:cubicBezTo>
                  <a:pt x="7566" y="15049"/>
                  <a:pt x="7566" y="14725"/>
                  <a:pt x="7254" y="14525"/>
                </a:cubicBezTo>
                <a:cubicBezTo>
                  <a:pt x="7097" y="14425"/>
                  <a:pt x="6893" y="14376"/>
                  <a:pt x="6688" y="14376"/>
                </a:cubicBezTo>
                <a:close/>
                <a:moveTo>
                  <a:pt x="8723" y="14376"/>
                </a:moveTo>
                <a:cubicBezTo>
                  <a:pt x="8518" y="14376"/>
                  <a:pt x="8314" y="14425"/>
                  <a:pt x="8158" y="14525"/>
                </a:cubicBezTo>
                <a:cubicBezTo>
                  <a:pt x="7845" y="14725"/>
                  <a:pt x="7845" y="15049"/>
                  <a:pt x="8158" y="15249"/>
                </a:cubicBezTo>
                <a:cubicBezTo>
                  <a:pt x="8470" y="15449"/>
                  <a:pt x="8976" y="15449"/>
                  <a:pt x="9288" y="15249"/>
                </a:cubicBezTo>
                <a:cubicBezTo>
                  <a:pt x="9601" y="15049"/>
                  <a:pt x="9601" y="14725"/>
                  <a:pt x="9288" y="14525"/>
                </a:cubicBezTo>
                <a:cubicBezTo>
                  <a:pt x="9132" y="14425"/>
                  <a:pt x="8928" y="14376"/>
                  <a:pt x="8723" y="14376"/>
                </a:cubicBezTo>
                <a:close/>
                <a:moveTo>
                  <a:pt x="10758" y="14376"/>
                </a:moveTo>
                <a:cubicBezTo>
                  <a:pt x="10553" y="14376"/>
                  <a:pt x="10349" y="14425"/>
                  <a:pt x="10192" y="14525"/>
                </a:cubicBezTo>
                <a:cubicBezTo>
                  <a:pt x="9880" y="14725"/>
                  <a:pt x="9880" y="15049"/>
                  <a:pt x="10192" y="15249"/>
                </a:cubicBezTo>
                <a:cubicBezTo>
                  <a:pt x="10505" y="15449"/>
                  <a:pt x="11010" y="15449"/>
                  <a:pt x="11323" y="15249"/>
                </a:cubicBezTo>
                <a:cubicBezTo>
                  <a:pt x="11635" y="15049"/>
                  <a:pt x="11635" y="14725"/>
                  <a:pt x="11323" y="14525"/>
                </a:cubicBezTo>
                <a:cubicBezTo>
                  <a:pt x="11167" y="14425"/>
                  <a:pt x="10962" y="14376"/>
                  <a:pt x="10758" y="14376"/>
                </a:cubicBezTo>
                <a:close/>
                <a:moveTo>
                  <a:pt x="12792" y="14376"/>
                </a:moveTo>
                <a:cubicBezTo>
                  <a:pt x="12588" y="14376"/>
                  <a:pt x="12383" y="14425"/>
                  <a:pt x="12227" y="14525"/>
                </a:cubicBezTo>
                <a:cubicBezTo>
                  <a:pt x="11915" y="14725"/>
                  <a:pt x="11915" y="15049"/>
                  <a:pt x="12227" y="15249"/>
                </a:cubicBezTo>
                <a:cubicBezTo>
                  <a:pt x="12539" y="15449"/>
                  <a:pt x="13045" y="15449"/>
                  <a:pt x="13357" y="15249"/>
                </a:cubicBezTo>
                <a:cubicBezTo>
                  <a:pt x="13670" y="15049"/>
                  <a:pt x="13670" y="14725"/>
                  <a:pt x="13357" y="14525"/>
                </a:cubicBezTo>
                <a:cubicBezTo>
                  <a:pt x="13201" y="14425"/>
                  <a:pt x="12997" y="14376"/>
                  <a:pt x="12792" y="14376"/>
                </a:cubicBezTo>
                <a:close/>
                <a:moveTo>
                  <a:pt x="14827" y="14376"/>
                </a:moveTo>
                <a:cubicBezTo>
                  <a:pt x="14622" y="14376"/>
                  <a:pt x="14418" y="14425"/>
                  <a:pt x="14262" y="14525"/>
                </a:cubicBezTo>
                <a:cubicBezTo>
                  <a:pt x="13949" y="14725"/>
                  <a:pt x="13949" y="15049"/>
                  <a:pt x="14262" y="15249"/>
                </a:cubicBezTo>
                <a:cubicBezTo>
                  <a:pt x="14574" y="15449"/>
                  <a:pt x="15080" y="15449"/>
                  <a:pt x="15392" y="15249"/>
                </a:cubicBezTo>
                <a:cubicBezTo>
                  <a:pt x="15704" y="15049"/>
                  <a:pt x="15704" y="14725"/>
                  <a:pt x="15392" y="14525"/>
                </a:cubicBezTo>
                <a:cubicBezTo>
                  <a:pt x="15236" y="14425"/>
                  <a:pt x="15032" y="14376"/>
                  <a:pt x="14827" y="14376"/>
                </a:cubicBezTo>
                <a:close/>
                <a:moveTo>
                  <a:pt x="4673" y="14441"/>
                </a:moveTo>
                <a:cubicBezTo>
                  <a:pt x="4494" y="14441"/>
                  <a:pt x="4315" y="14485"/>
                  <a:pt x="4179" y="14572"/>
                </a:cubicBezTo>
                <a:cubicBezTo>
                  <a:pt x="3907" y="14746"/>
                  <a:pt x="3907" y="15029"/>
                  <a:pt x="4179" y="15203"/>
                </a:cubicBezTo>
                <a:cubicBezTo>
                  <a:pt x="4452" y="15378"/>
                  <a:pt x="4893" y="15378"/>
                  <a:pt x="5166" y="15203"/>
                </a:cubicBezTo>
                <a:cubicBezTo>
                  <a:pt x="5438" y="15029"/>
                  <a:pt x="5438" y="14746"/>
                  <a:pt x="5166" y="14572"/>
                </a:cubicBezTo>
                <a:cubicBezTo>
                  <a:pt x="5030" y="14485"/>
                  <a:pt x="4851" y="14441"/>
                  <a:pt x="4673" y="14441"/>
                </a:cubicBezTo>
                <a:close/>
                <a:moveTo>
                  <a:pt x="16861" y="14441"/>
                </a:moveTo>
                <a:cubicBezTo>
                  <a:pt x="16683" y="14441"/>
                  <a:pt x="16504" y="14485"/>
                  <a:pt x="16368" y="14572"/>
                </a:cubicBezTo>
                <a:cubicBezTo>
                  <a:pt x="16096" y="14746"/>
                  <a:pt x="16096" y="15029"/>
                  <a:pt x="16368" y="15203"/>
                </a:cubicBezTo>
                <a:cubicBezTo>
                  <a:pt x="16641" y="15378"/>
                  <a:pt x="17082" y="15378"/>
                  <a:pt x="17355" y="15203"/>
                </a:cubicBezTo>
                <a:cubicBezTo>
                  <a:pt x="17627" y="15029"/>
                  <a:pt x="17627" y="14746"/>
                  <a:pt x="17355" y="14572"/>
                </a:cubicBezTo>
                <a:cubicBezTo>
                  <a:pt x="17219" y="14485"/>
                  <a:pt x="17040" y="14441"/>
                  <a:pt x="16861" y="14441"/>
                </a:cubicBezTo>
                <a:close/>
                <a:moveTo>
                  <a:pt x="2657" y="14489"/>
                </a:moveTo>
                <a:cubicBezTo>
                  <a:pt x="2498" y="14489"/>
                  <a:pt x="2338" y="14528"/>
                  <a:pt x="2216" y="14606"/>
                </a:cubicBezTo>
                <a:cubicBezTo>
                  <a:pt x="1973" y="14761"/>
                  <a:pt x="1973" y="15013"/>
                  <a:pt x="2216" y="15169"/>
                </a:cubicBezTo>
                <a:cubicBezTo>
                  <a:pt x="2459" y="15324"/>
                  <a:pt x="2854" y="15324"/>
                  <a:pt x="3097" y="15169"/>
                </a:cubicBezTo>
                <a:cubicBezTo>
                  <a:pt x="3340" y="15013"/>
                  <a:pt x="3340" y="14761"/>
                  <a:pt x="3097" y="14606"/>
                </a:cubicBezTo>
                <a:cubicBezTo>
                  <a:pt x="2976" y="14528"/>
                  <a:pt x="2816" y="14489"/>
                  <a:pt x="2657" y="14489"/>
                </a:cubicBezTo>
                <a:close/>
                <a:moveTo>
                  <a:pt x="18858" y="14489"/>
                </a:moveTo>
                <a:cubicBezTo>
                  <a:pt x="18699" y="14489"/>
                  <a:pt x="18540" y="14528"/>
                  <a:pt x="18418" y="14606"/>
                </a:cubicBezTo>
                <a:cubicBezTo>
                  <a:pt x="18175" y="14761"/>
                  <a:pt x="18175" y="15013"/>
                  <a:pt x="18418" y="15169"/>
                </a:cubicBezTo>
                <a:cubicBezTo>
                  <a:pt x="18661" y="15324"/>
                  <a:pt x="19056" y="15324"/>
                  <a:pt x="19299" y="15169"/>
                </a:cubicBezTo>
                <a:cubicBezTo>
                  <a:pt x="19542" y="15013"/>
                  <a:pt x="19542" y="14761"/>
                  <a:pt x="19299" y="14606"/>
                </a:cubicBezTo>
                <a:cubicBezTo>
                  <a:pt x="19177" y="14528"/>
                  <a:pt x="19018" y="14489"/>
                  <a:pt x="18858" y="14489"/>
                </a:cubicBezTo>
                <a:close/>
                <a:moveTo>
                  <a:pt x="544" y="14540"/>
                </a:moveTo>
                <a:cubicBezTo>
                  <a:pt x="405" y="14540"/>
                  <a:pt x="266" y="14573"/>
                  <a:pt x="159" y="14641"/>
                </a:cubicBezTo>
                <a:cubicBezTo>
                  <a:pt x="-53" y="14777"/>
                  <a:pt x="-53" y="14998"/>
                  <a:pt x="159" y="15134"/>
                </a:cubicBezTo>
                <a:cubicBezTo>
                  <a:pt x="372" y="15270"/>
                  <a:pt x="716" y="15270"/>
                  <a:pt x="928" y="15134"/>
                </a:cubicBezTo>
                <a:cubicBezTo>
                  <a:pt x="1141" y="14998"/>
                  <a:pt x="1141" y="14777"/>
                  <a:pt x="928" y="14641"/>
                </a:cubicBezTo>
                <a:cubicBezTo>
                  <a:pt x="822" y="14573"/>
                  <a:pt x="684" y="14540"/>
                  <a:pt x="544" y="14540"/>
                </a:cubicBezTo>
                <a:close/>
                <a:moveTo>
                  <a:pt x="20950" y="14540"/>
                </a:moveTo>
                <a:cubicBezTo>
                  <a:pt x="20810" y="14540"/>
                  <a:pt x="20671" y="14573"/>
                  <a:pt x="20565" y="14641"/>
                </a:cubicBezTo>
                <a:cubicBezTo>
                  <a:pt x="20352" y="14777"/>
                  <a:pt x="20352" y="14998"/>
                  <a:pt x="20565" y="15134"/>
                </a:cubicBezTo>
                <a:cubicBezTo>
                  <a:pt x="20777" y="15270"/>
                  <a:pt x="21122" y="15270"/>
                  <a:pt x="21335" y="15134"/>
                </a:cubicBezTo>
                <a:cubicBezTo>
                  <a:pt x="21547" y="14998"/>
                  <a:pt x="21547" y="14777"/>
                  <a:pt x="21335" y="14641"/>
                </a:cubicBezTo>
                <a:cubicBezTo>
                  <a:pt x="21228" y="14573"/>
                  <a:pt x="21089" y="14540"/>
                  <a:pt x="20950" y="14540"/>
                </a:cubicBezTo>
                <a:close/>
                <a:moveTo>
                  <a:pt x="6688" y="15593"/>
                </a:moveTo>
                <a:cubicBezTo>
                  <a:pt x="6484" y="15593"/>
                  <a:pt x="6279" y="15643"/>
                  <a:pt x="6123" y="15742"/>
                </a:cubicBezTo>
                <a:cubicBezTo>
                  <a:pt x="5811" y="15942"/>
                  <a:pt x="5811" y="16266"/>
                  <a:pt x="6123" y="16466"/>
                </a:cubicBezTo>
                <a:cubicBezTo>
                  <a:pt x="6436" y="16666"/>
                  <a:pt x="6941" y="16666"/>
                  <a:pt x="7254" y="16466"/>
                </a:cubicBezTo>
                <a:cubicBezTo>
                  <a:pt x="7566" y="16266"/>
                  <a:pt x="7566" y="15942"/>
                  <a:pt x="7254" y="15742"/>
                </a:cubicBezTo>
                <a:cubicBezTo>
                  <a:pt x="7097" y="15643"/>
                  <a:pt x="6893" y="15593"/>
                  <a:pt x="6688" y="15593"/>
                </a:cubicBezTo>
                <a:close/>
                <a:moveTo>
                  <a:pt x="8723" y="15593"/>
                </a:moveTo>
                <a:cubicBezTo>
                  <a:pt x="8518" y="15593"/>
                  <a:pt x="8314" y="15643"/>
                  <a:pt x="8158" y="15742"/>
                </a:cubicBezTo>
                <a:cubicBezTo>
                  <a:pt x="7845" y="15942"/>
                  <a:pt x="7845" y="16266"/>
                  <a:pt x="8158" y="16466"/>
                </a:cubicBezTo>
                <a:cubicBezTo>
                  <a:pt x="8470" y="16666"/>
                  <a:pt x="8976" y="16666"/>
                  <a:pt x="9288" y="16466"/>
                </a:cubicBezTo>
                <a:cubicBezTo>
                  <a:pt x="9601" y="16266"/>
                  <a:pt x="9601" y="15942"/>
                  <a:pt x="9288" y="15742"/>
                </a:cubicBezTo>
                <a:cubicBezTo>
                  <a:pt x="9132" y="15643"/>
                  <a:pt x="8928" y="15593"/>
                  <a:pt x="8723" y="15593"/>
                </a:cubicBezTo>
                <a:close/>
                <a:moveTo>
                  <a:pt x="10758" y="15593"/>
                </a:moveTo>
                <a:cubicBezTo>
                  <a:pt x="10553" y="15593"/>
                  <a:pt x="10349" y="15643"/>
                  <a:pt x="10192" y="15742"/>
                </a:cubicBezTo>
                <a:cubicBezTo>
                  <a:pt x="9880" y="15942"/>
                  <a:pt x="9880" y="16266"/>
                  <a:pt x="10192" y="16466"/>
                </a:cubicBezTo>
                <a:cubicBezTo>
                  <a:pt x="10505" y="16666"/>
                  <a:pt x="11010" y="16666"/>
                  <a:pt x="11323" y="16466"/>
                </a:cubicBezTo>
                <a:cubicBezTo>
                  <a:pt x="11635" y="16266"/>
                  <a:pt x="11635" y="15942"/>
                  <a:pt x="11323" y="15742"/>
                </a:cubicBezTo>
                <a:cubicBezTo>
                  <a:pt x="11167" y="15643"/>
                  <a:pt x="10962" y="15593"/>
                  <a:pt x="10758" y="15593"/>
                </a:cubicBezTo>
                <a:close/>
                <a:moveTo>
                  <a:pt x="12792" y="15593"/>
                </a:moveTo>
                <a:cubicBezTo>
                  <a:pt x="12588" y="15593"/>
                  <a:pt x="12383" y="15643"/>
                  <a:pt x="12227" y="15742"/>
                </a:cubicBezTo>
                <a:cubicBezTo>
                  <a:pt x="11915" y="15942"/>
                  <a:pt x="11915" y="16266"/>
                  <a:pt x="12227" y="16466"/>
                </a:cubicBezTo>
                <a:cubicBezTo>
                  <a:pt x="12539" y="16666"/>
                  <a:pt x="13045" y="16666"/>
                  <a:pt x="13357" y="16466"/>
                </a:cubicBezTo>
                <a:cubicBezTo>
                  <a:pt x="13670" y="16266"/>
                  <a:pt x="13670" y="15942"/>
                  <a:pt x="13357" y="15742"/>
                </a:cubicBezTo>
                <a:cubicBezTo>
                  <a:pt x="13201" y="15643"/>
                  <a:pt x="12997" y="15593"/>
                  <a:pt x="12792" y="15593"/>
                </a:cubicBezTo>
                <a:close/>
                <a:moveTo>
                  <a:pt x="14827" y="15593"/>
                </a:moveTo>
                <a:cubicBezTo>
                  <a:pt x="14622" y="15593"/>
                  <a:pt x="14418" y="15643"/>
                  <a:pt x="14262" y="15742"/>
                </a:cubicBezTo>
                <a:cubicBezTo>
                  <a:pt x="13949" y="15942"/>
                  <a:pt x="13949" y="16266"/>
                  <a:pt x="14262" y="16466"/>
                </a:cubicBezTo>
                <a:cubicBezTo>
                  <a:pt x="14574" y="16666"/>
                  <a:pt x="15080" y="16666"/>
                  <a:pt x="15392" y="16466"/>
                </a:cubicBezTo>
                <a:cubicBezTo>
                  <a:pt x="15704" y="16266"/>
                  <a:pt x="15704" y="15942"/>
                  <a:pt x="15392" y="15742"/>
                </a:cubicBezTo>
                <a:cubicBezTo>
                  <a:pt x="15236" y="15643"/>
                  <a:pt x="15032" y="15593"/>
                  <a:pt x="14827" y="15593"/>
                </a:cubicBezTo>
                <a:close/>
                <a:moveTo>
                  <a:pt x="4673" y="15658"/>
                </a:moveTo>
                <a:cubicBezTo>
                  <a:pt x="4494" y="15658"/>
                  <a:pt x="4315" y="15702"/>
                  <a:pt x="4179" y="15789"/>
                </a:cubicBezTo>
                <a:cubicBezTo>
                  <a:pt x="3907" y="15963"/>
                  <a:pt x="3907" y="16246"/>
                  <a:pt x="4179" y="16420"/>
                </a:cubicBezTo>
                <a:cubicBezTo>
                  <a:pt x="4452" y="16595"/>
                  <a:pt x="4893" y="16595"/>
                  <a:pt x="5166" y="16420"/>
                </a:cubicBezTo>
                <a:cubicBezTo>
                  <a:pt x="5438" y="16246"/>
                  <a:pt x="5438" y="15963"/>
                  <a:pt x="5166" y="15789"/>
                </a:cubicBezTo>
                <a:cubicBezTo>
                  <a:pt x="5030" y="15702"/>
                  <a:pt x="4851" y="15658"/>
                  <a:pt x="4673" y="15658"/>
                </a:cubicBezTo>
                <a:close/>
                <a:moveTo>
                  <a:pt x="16861" y="15658"/>
                </a:moveTo>
                <a:cubicBezTo>
                  <a:pt x="16683" y="15658"/>
                  <a:pt x="16504" y="15702"/>
                  <a:pt x="16368" y="15789"/>
                </a:cubicBezTo>
                <a:cubicBezTo>
                  <a:pt x="16096" y="15963"/>
                  <a:pt x="16096" y="16246"/>
                  <a:pt x="16368" y="16420"/>
                </a:cubicBezTo>
                <a:cubicBezTo>
                  <a:pt x="16641" y="16595"/>
                  <a:pt x="17082" y="16595"/>
                  <a:pt x="17355" y="16420"/>
                </a:cubicBezTo>
                <a:cubicBezTo>
                  <a:pt x="17627" y="16246"/>
                  <a:pt x="17627" y="15963"/>
                  <a:pt x="17355" y="15789"/>
                </a:cubicBezTo>
                <a:cubicBezTo>
                  <a:pt x="17219" y="15702"/>
                  <a:pt x="17040" y="15658"/>
                  <a:pt x="16861" y="15658"/>
                </a:cubicBezTo>
                <a:close/>
                <a:moveTo>
                  <a:pt x="2646" y="15706"/>
                </a:moveTo>
                <a:cubicBezTo>
                  <a:pt x="2487" y="15706"/>
                  <a:pt x="2327" y="15745"/>
                  <a:pt x="2206" y="15823"/>
                </a:cubicBezTo>
                <a:cubicBezTo>
                  <a:pt x="1963" y="15978"/>
                  <a:pt x="1963" y="16230"/>
                  <a:pt x="2206" y="16386"/>
                </a:cubicBezTo>
                <a:cubicBezTo>
                  <a:pt x="2329" y="16464"/>
                  <a:pt x="2491" y="16503"/>
                  <a:pt x="2652" y="16502"/>
                </a:cubicBezTo>
                <a:cubicBezTo>
                  <a:pt x="2813" y="16503"/>
                  <a:pt x="2974" y="16464"/>
                  <a:pt x="3097" y="16386"/>
                </a:cubicBezTo>
                <a:cubicBezTo>
                  <a:pt x="3340" y="16230"/>
                  <a:pt x="3340" y="15978"/>
                  <a:pt x="3097" y="15823"/>
                </a:cubicBezTo>
                <a:cubicBezTo>
                  <a:pt x="2974" y="15745"/>
                  <a:pt x="2813" y="15706"/>
                  <a:pt x="2652" y="15706"/>
                </a:cubicBezTo>
                <a:cubicBezTo>
                  <a:pt x="2650" y="15706"/>
                  <a:pt x="2648" y="15706"/>
                  <a:pt x="2646" y="15706"/>
                </a:cubicBezTo>
                <a:close/>
                <a:moveTo>
                  <a:pt x="18858" y="15706"/>
                </a:moveTo>
                <a:cubicBezTo>
                  <a:pt x="18699" y="15706"/>
                  <a:pt x="18540" y="15745"/>
                  <a:pt x="18418" y="15823"/>
                </a:cubicBezTo>
                <a:cubicBezTo>
                  <a:pt x="18175" y="15978"/>
                  <a:pt x="18175" y="16230"/>
                  <a:pt x="18418" y="16386"/>
                </a:cubicBezTo>
                <a:cubicBezTo>
                  <a:pt x="18661" y="16541"/>
                  <a:pt x="19056" y="16541"/>
                  <a:pt x="19299" y="16386"/>
                </a:cubicBezTo>
                <a:cubicBezTo>
                  <a:pt x="19542" y="16230"/>
                  <a:pt x="19542" y="15978"/>
                  <a:pt x="19299" y="15823"/>
                </a:cubicBezTo>
                <a:cubicBezTo>
                  <a:pt x="19177" y="15745"/>
                  <a:pt x="19018" y="15706"/>
                  <a:pt x="18858" y="15706"/>
                </a:cubicBezTo>
                <a:close/>
                <a:moveTo>
                  <a:pt x="6678" y="16810"/>
                </a:moveTo>
                <a:cubicBezTo>
                  <a:pt x="6473" y="16810"/>
                  <a:pt x="6268" y="16860"/>
                  <a:pt x="6111" y="16960"/>
                </a:cubicBezTo>
                <a:cubicBezTo>
                  <a:pt x="5799" y="17159"/>
                  <a:pt x="5799" y="17484"/>
                  <a:pt x="6111" y="17683"/>
                </a:cubicBezTo>
                <a:cubicBezTo>
                  <a:pt x="6424" y="17883"/>
                  <a:pt x="6931" y="17883"/>
                  <a:pt x="7243" y="17683"/>
                </a:cubicBezTo>
                <a:cubicBezTo>
                  <a:pt x="7555" y="17484"/>
                  <a:pt x="7555" y="17159"/>
                  <a:pt x="7243" y="16960"/>
                </a:cubicBezTo>
                <a:cubicBezTo>
                  <a:pt x="7087" y="16860"/>
                  <a:pt x="6882" y="16810"/>
                  <a:pt x="6678" y="16810"/>
                </a:cubicBezTo>
                <a:close/>
                <a:moveTo>
                  <a:pt x="8712" y="16810"/>
                </a:moveTo>
                <a:cubicBezTo>
                  <a:pt x="8508" y="16810"/>
                  <a:pt x="8302" y="16860"/>
                  <a:pt x="8146" y="16960"/>
                </a:cubicBezTo>
                <a:cubicBezTo>
                  <a:pt x="7834" y="17159"/>
                  <a:pt x="7834" y="17484"/>
                  <a:pt x="8146" y="17683"/>
                </a:cubicBezTo>
                <a:cubicBezTo>
                  <a:pt x="8458" y="17883"/>
                  <a:pt x="8965" y="17883"/>
                  <a:pt x="9278" y="17683"/>
                </a:cubicBezTo>
                <a:cubicBezTo>
                  <a:pt x="9590" y="17484"/>
                  <a:pt x="9590" y="17159"/>
                  <a:pt x="9278" y="16960"/>
                </a:cubicBezTo>
                <a:cubicBezTo>
                  <a:pt x="9121" y="16860"/>
                  <a:pt x="8917" y="16810"/>
                  <a:pt x="8712" y="16810"/>
                </a:cubicBezTo>
                <a:close/>
                <a:moveTo>
                  <a:pt x="10747" y="16810"/>
                </a:moveTo>
                <a:cubicBezTo>
                  <a:pt x="10542" y="16810"/>
                  <a:pt x="10337" y="16860"/>
                  <a:pt x="10181" y="16960"/>
                </a:cubicBezTo>
                <a:cubicBezTo>
                  <a:pt x="9868" y="17159"/>
                  <a:pt x="9868" y="17484"/>
                  <a:pt x="10181" y="17683"/>
                </a:cubicBezTo>
                <a:cubicBezTo>
                  <a:pt x="10493" y="17883"/>
                  <a:pt x="11000" y="17883"/>
                  <a:pt x="11312" y="17683"/>
                </a:cubicBezTo>
                <a:cubicBezTo>
                  <a:pt x="11625" y="17484"/>
                  <a:pt x="11625" y="17159"/>
                  <a:pt x="11312" y="16960"/>
                </a:cubicBezTo>
                <a:cubicBezTo>
                  <a:pt x="11156" y="16860"/>
                  <a:pt x="10952" y="16810"/>
                  <a:pt x="10747" y="16810"/>
                </a:cubicBezTo>
                <a:close/>
                <a:moveTo>
                  <a:pt x="12782" y="16810"/>
                </a:moveTo>
                <a:cubicBezTo>
                  <a:pt x="12577" y="16810"/>
                  <a:pt x="12371" y="16860"/>
                  <a:pt x="12215" y="16960"/>
                </a:cubicBezTo>
                <a:cubicBezTo>
                  <a:pt x="11903" y="17159"/>
                  <a:pt x="11903" y="17484"/>
                  <a:pt x="12215" y="17683"/>
                </a:cubicBezTo>
                <a:cubicBezTo>
                  <a:pt x="12528" y="17883"/>
                  <a:pt x="13034" y="17883"/>
                  <a:pt x="13347" y="17683"/>
                </a:cubicBezTo>
                <a:cubicBezTo>
                  <a:pt x="13659" y="17484"/>
                  <a:pt x="13659" y="17159"/>
                  <a:pt x="13347" y="16960"/>
                </a:cubicBezTo>
                <a:cubicBezTo>
                  <a:pt x="13191" y="16860"/>
                  <a:pt x="12986" y="16810"/>
                  <a:pt x="12782" y="16810"/>
                </a:cubicBezTo>
                <a:close/>
                <a:moveTo>
                  <a:pt x="14816" y="16810"/>
                </a:moveTo>
                <a:cubicBezTo>
                  <a:pt x="14612" y="16810"/>
                  <a:pt x="14406" y="16860"/>
                  <a:pt x="14250" y="16960"/>
                </a:cubicBezTo>
                <a:cubicBezTo>
                  <a:pt x="13938" y="17159"/>
                  <a:pt x="13938" y="17484"/>
                  <a:pt x="14250" y="17683"/>
                </a:cubicBezTo>
                <a:cubicBezTo>
                  <a:pt x="14562" y="17883"/>
                  <a:pt x="15069" y="17883"/>
                  <a:pt x="15381" y="17683"/>
                </a:cubicBezTo>
                <a:cubicBezTo>
                  <a:pt x="15694" y="17484"/>
                  <a:pt x="15694" y="17159"/>
                  <a:pt x="15381" y="16960"/>
                </a:cubicBezTo>
                <a:cubicBezTo>
                  <a:pt x="15225" y="16860"/>
                  <a:pt x="15021" y="16810"/>
                  <a:pt x="14816" y="16810"/>
                </a:cubicBezTo>
                <a:close/>
                <a:moveTo>
                  <a:pt x="4662" y="16875"/>
                </a:moveTo>
                <a:cubicBezTo>
                  <a:pt x="4483" y="16875"/>
                  <a:pt x="4305" y="16919"/>
                  <a:pt x="4169" y="17006"/>
                </a:cubicBezTo>
                <a:cubicBezTo>
                  <a:pt x="3896" y="17181"/>
                  <a:pt x="3896" y="17463"/>
                  <a:pt x="4169" y="17637"/>
                </a:cubicBezTo>
                <a:cubicBezTo>
                  <a:pt x="4441" y="17812"/>
                  <a:pt x="4883" y="17812"/>
                  <a:pt x="5155" y="17637"/>
                </a:cubicBezTo>
                <a:cubicBezTo>
                  <a:pt x="5428" y="17463"/>
                  <a:pt x="5428" y="17181"/>
                  <a:pt x="5155" y="17006"/>
                </a:cubicBezTo>
                <a:cubicBezTo>
                  <a:pt x="5019" y="16919"/>
                  <a:pt x="4841" y="16875"/>
                  <a:pt x="4662" y="16875"/>
                </a:cubicBezTo>
                <a:close/>
                <a:moveTo>
                  <a:pt x="16851" y="16875"/>
                </a:moveTo>
                <a:cubicBezTo>
                  <a:pt x="16672" y="16875"/>
                  <a:pt x="16494" y="16919"/>
                  <a:pt x="16358" y="17006"/>
                </a:cubicBezTo>
                <a:cubicBezTo>
                  <a:pt x="16085" y="17181"/>
                  <a:pt x="16085" y="17463"/>
                  <a:pt x="16358" y="17637"/>
                </a:cubicBezTo>
                <a:cubicBezTo>
                  <a:pt x="16630" y="17812"/>
                  <a:pt x="17072" y="17812"/>
                  <a:pt x="17344" y="17637"/>
                </a:cubicBezTo>
                <a:cubicBezTo>
                  <a:pt x="17617" y="17463"/>
                  <a:pt x="17617" y="17181"/>
                  <a:pt x="17344" y="17006"/>
                </a:cubicBezTo>
                <a:cubicBezTo>
                  <a:pt x="17208" y="16919"/>
                  <a:pt x="17029" y="16875"/>
                  <a:pt x="16851" y="16875"/>
                </a:cubicBezTo>
                <a:close/>
                <a:moveTo>
                  <a:pt x="6678" y="18092"/>
                </a:moveTo>
                <a:cubicBezTo>
                  <a:pt x="6473" y="18092"/>
                  <a:pt x="6268" y="18142"/>
                  <a:pt x="6111" y="18242"/>
                </a:cubicBezTo>
                <a:cubicBezTo>
                  <a:pt x="5799" y="18442"/>
                  <a:pt x="5799" y="18766"/>
                  <a:pt x="6111" y="18966"/>
                </a:cubicBezTo>
                <a:cubicBezTo>
                  <a:pt x="6424" y="19166"/>
                  <a:pt x="6931" y="19166"/>
                  <a:pt x="7243" y="18966"/>
                </a:cubicBezTo>
                <a:cubicBezTo>
                  <a:pt x="7555" y="18766"/>
                  <a:pt x="7555" y="18442"/>
                  <a:pt x="7243" y="18242"/>
                </a:cubicBezTo>
                <a:cubicBezTo>
                  <a:pt x="7087" y="18142"/>
                  <a:pt x="6882" y="18092"/>
                  <a:pt x="6678" y="18092"/>
                </a:cubicBezTo>
                <a:close/>
                <a:moveTo>
                  <a:pt x="8712" y="18092"/>
                </a:moveTo>
                <a:cubicBezTo>
                  <a:pt x="8508" y="18092"/>
                  <a:pt x="8302" y="18142"/>
                  <a:pt x="8146" y="18242"/>
                </a:cubicBezTo>
                <a:cubicBezTo>
                  <a:pt x="7834" y="18442"/>
                  <a:pt x="7834" y="18766"/>
                  <a:pt x="8146" y="18966"/>
                </a:cubicBezTo>
                <a:cubicBezTo>
                  <a:pt x="8458" y="19166"/>
                  <a:pt x="8965" y="19166"/>
                  <a:pt x="9278" y="18966"/>
                </a:cubicBezTo>
                <a:cubicBezTo>
                  <a:pt x="9590" y="18766"/>
                  <a:pt x="9590" y="18442"/>
                  <a:pt x="9278" y="18242"/>
                </a:cubicBezTo>
                <a:cubicBezTo>
                  <a:pt x="9121" y="18142"/>
                  <a:pt x="8917" y="18092"/>
                  <a:pt x="8712" y="18092"/>
                </a:cubicBezTo>
                <a:close/>
                <a:moveTo>
                  <a:pt x="10747" y="18092"/>
                </a:moveTo>
                <a:cubicBezTo>
                  <a:pt x="10542" y="18092"/>
                  <a:pt x="10337" y="18142"/>
                  <a:pt x="10181" y="18242"/>
                </a:cubicBezTo>
                <a:cubicBezTo>
                  <a:pt x="9868" y="18442"/>
                  <a:pt x="9868" y="18766"/>
                  <a:pt x="10181" y="18966"/>
                </a:cubicBezTo>
                <a:cubicBezTo>
                  <a:pt x="10493" y="19166"/>
                  <a:pt x="11000" y="19166"/>
                  <a:pt x="11312" y="18966"/>
                </a:cubicBezTo>
                <a:cubicBezTo>
                  <a:pt x="11625" y="18766"/>
                  <a:pt x="11625" y="18442"/>
                  <a:pt x="11312" y="18242"/>
                </a:cubicBezTo>
                <a:cubicBezTo>
                  <a:pt x="11156" y="18142"/>
                  <a:pt x="10952" y="18092"/>
                  <a:pt x="10747" y="18092"/>
                </a:cubicBezTo>
                <a:close/>
                <a:moveTo>
                  <a:pt x="12782" y="18092"/>
                </a:moveTo>
                <a:cubicBezTo>
                  <a:pt x="12577" y="18092"/>
                  <a:pt x="12371" y="18142"/>
                  <a:pt x="12215" y="18242"/>
                </a:cubicBezTo>
                <a:cubicBezTo>
                  <a:pt x="11903" y="18442"/>
                  <a:pt x="11903" y="18766"/>
                  <a:pt x="12215" y="18966"/>
                </a:cubicBezTo>
                <a:cubicBezTo>
                  <a:pt x="12528" y="19166"/>
                  <a:pt x="13034" y="19166"/>
                  <a:pt x="13347" y="18966"/>
                </a:cubicBezTo>
                <a:cubicBezTo>
                  <a:pt x="13659" y="18766"/>
                  <a:pt x="13659" y="18442"/>
                  <a:pt x="13347" y="18242"/>
                </a:cubicBezTo>
                <a:cubicBezTo>
                  <a:pt x="13191" y="18142"/>
                  <a:pt x="12986" y="18092"/>
                  <a:pt x="12782" y="18092"/>
                </a:cubicBezTo>
                <a:close/>
                <a:moveTo>
                  <a:pt x="14827" y="18092"/>
                </a:moveTo>
                <a:cubicBezTo>
                  <a:pt x="14622" y="18092"/>
                  <a:pt x="14418" y="18142"/>
                  <a:pt x="14262" y="18242"/>
                </a:cubicBezTo>
                <a:cubicBezTo>
                  <a:pt x="13949" y="18442"/>
                  <a:pt x="13949" y="18766"/>
                  <a:pt x="14262" y="18966"/>
                </a:cubicBezTo>
                <a:cubicBezTo>
                  <a:pt x="14574" y="19166"/>
                  <a:pt x="15080" y="19166"/>
                  <a:pt x="15392" y="18966"/>
                </a:cubicBezTo>
                <a:cubicBezTo>
                  <a:pt x="15704" y="18766"/>
                  <a:pt x="15704" y="18442"/>
                  <a:pt x="15392" y="18242"/>
                </a:cubicBezTo>
                <a:cubicBezTo>
                  <a:pt x="15236" y="18142"/>
                  <a:pt x="15032" y="18092"/>
                  <a:pt x="14827" y="18092"/>
                </a:cubicBezTo>
                <a:close/>
                <a:moveTo>
                  <a:pt x="8723" y="19280"/>
                </a:moveTo>
                <a:cubicBezTo>
                  <a:pt x="8518" y="19280"/>
                  <a:pt x="8314" y="19330"/>
                  <a:pt x="8158" y="19430"/>
                </a:cubicBezTo>
                <a:cubicBezTo>
                  <a:pt x="7845" y="19630"/>
                  <a:pt x="7845" y="19954"/>
                  <a:pt x="8158" y="20154"/>
                </a:cubicBezTo>
                <a:cubicBezTo>
                  <a:pt x="8470" y="20354"/>
                  <a:pt x="8976" y="20354"/>
                  <a:pt x="9288" y="20154"/>
                </a:cubicBezTo>
                <a:cubicBezTo>
                  <a:pt x="9601" y="19954"/>
                  <a:pt x="9601" y="19630"/>
                  <a:pt x="9288" y="19430"/>
                </a:cubicBezTo>
                <a:cubicBezTo>
                  <a:pt x="9132" y="19330"/>
                  <a:pt x="8928" y="19280"/>
                  <a:pt x="8723" y="19280"/>
                </a:cubicBezTo>
                <a:close/>
                <a:moveTo>
                  <a:pt x="10758" y="19280"/>
                </a:moveTo>
                <a:cubicBezTo>
                  <a:pt x="10553" y="19280"/>
                  <a:pt x="10349" y="19330"/>
                  <a:pt x="10192" y="19430"/>
                </a:cubicBezTo>
                <a:cubicBezTo>
                  <a:pt x="9880" y="19630"/>
                  <a:pt x="9880" y="19954"/>
                  <a:pt x="10192" y="20154"/>
                </a:cubicBezTo>
                <a:cubicBezTo>
                  <a:pt x="10505" y="20354"/>
                  <a:pt x="11010" y="20354"/>
                  <a:pt x="11323" y="20154"/>
                </a:cubicBezTo>
                <a:cubicBezTo>
                  <a:pt x="11635" y="19954"/>
                  <a:pt x="11635" y="19630"/>
                  <a:pt x="11323" y="19430"/>
                </a:cubicBezTo>
                <a:cubicBezTo>
                  <a:pt x="11167" y="19330"/>
                  <a:pt x="10962" y="19280"/>
                  <a:pt x="10758" y="19280"/>
                </a:cubicBezTo>
                <a:close/>
                <a:moveTo>
                  <a:pt x="12792" y="19280"/>
                </a:moveTo>
                <a:cubicBezTo>
                  <a:pt x="12588" y="19280"/>
                  <a:pt x="12383" y="19330"/>
                  <a:pt x="12227" y="19430"/>
                </a:cubicBezTo>
                <a:cubicBezTo>
                  <a:pt x="11915" y="19630"/>
                  <a:pt x="11915" y="19954"/>
                  <a:pt x="12227" y="20154"/>
                </a:cubicBezTo>
                <a:cubicBezTo>
                  <a:pt x="12539" y="20354"/>
                  <a:pt x="13045" y="20354"/>
                  <a:pt x="13357" y="20154"/>
                </a:cubicBezTo>
                <a:cubicBezTo>
                  <a:pt x="13670" y="19954"/>
                  <a:pt x="13670" y="19630"/>
                  <a:pt x="13357" y="19430"/>
                </a:cubicBezTo>
                <a:cubicBezTo>
                  <a:pt x="13201" y="19330"/>
                  <a:pt x="12997" y="19280"/>
                  <a:pt x="12792" y="19280"/>
                </a:cubicBezTo>
                <a:close/>
                <a:moveTo>
                  <a:pt x="10766" y="20527"/>
                </a:moveTo>
                <a:cubicBezTo>
                  <a:pt x="10561" y="20527"/>
                  <a:pt x="10356" y="20577"/>
                  <a:pt x="10199" y="20676"/>
                </a:cubicBezTo>
                <a:cubicBezTo>
                  <a:pt x="9887" y="20876"/>
                  <a:pt x="9887" y="21200"/>
                  <a:pt x="10199" y="21400"/>
                </a:cubicBezTo>
                <a:cubicBezTo>
                  <a:pt x="10512" y="21600"/>
                  <a:pt x="11019" y="21600"/>
                  <a:pt x="11331" y="21400"/>
                </a:cubicBezTo>
                <a:cubicBezTo>
                  <a:pt x="11643" y="21200"/>
                  <a:pt x="11643" y="20876"/>
                  <a:pt x="11331" y="20676"/>
                </a:cubicBezTo>
                <a:cubicBezTo>
                  <a:pt x="11175" y="20577"/>
                  <a:pt x="10971" y="20527"/>
                  <a:pt x="10766" y="20527"/>
                </a:cubicBezTo>
                <a:close/>
              </a:path>
            </a:pathLst>
          </a:custGeom>
          <a:gradFill flip="none" rotWithShape="1">
            <a:gsLst>
              <a:gs pos="0">
                <a:sysClr val="window" lastClr="FFFFFF">
                  <a:lumMod val="95000"/>
                </a:sysClr>
              </a:gs>
              <a:gs pos="100000">
                <a:srgbClr val="A066CB"/>
              </a:gs>
            </a:gsLst>
            <a:lin ang="5400000" scaled="0"/>
            <a:tileRect/>
          </a:gradFill>
          <a:ln w="12700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678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kumimoji="0" sz="135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sym typeface="Helvetica Neue Medium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96C09F30-8F83-3F72-5FED-5C499F3D67CC}"/>
              </a:ext>
            </a:extLst>
          </p:cNvPr>
          <p:cNvSpPr txBox="1"/>
          <p:nvPr/>
        </p:nvSpPr>
        <p:spPr>
          <a:xfrm>
            <a:off x="10798156" y="5250738"/>
            <a:ext cx="6896659" cy="646986"/>
          </a:xfrm>
          <a:prstGeom prst="roundRect">
            <a:avLst/>
          </a:prstGeom>
          <a:solidFill>
            <a:schemeClr val="bg1"/>
          </a:solidFill>
          <a:ln w="6350">
            <a:solidFill>
              <a:srgbClr val="A066C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Мемлекеттік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сатып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алу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порталында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өтінішке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қол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қою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қосылады</a:t>
            </a:r>
            <a:endParaRPr lang="ru-K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2" name="Прямая со стрелкой 141"/>
          <p:cNvCxnSpPr/>
          <p:nvPr/>
        </p:nvCxnSpPr>
        <p:spPr>
          <a:xfrm flipH="1">
            <a:off x="14183300" y="4159936"/>
            <a:ext cx="1" cy="325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6464213" y="4105412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4" name="Прямая со стрелкой 143"/>
          <p:cNvCxnSpPr/>
          <p:nvPr/>
        </p:nvCxnSpPr>
        <p:spPr>
          <a:xfrm>
            <a:off x="5763096" y="4585353"/>
            <a:ext cx="6391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>
            <a:off x="4095728" y="3790088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1" name="Рисунок 15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19" y="3466132"/>
            <a:ext cx="566728" cy="566728"/>
          </a:xfrm>
          <a:prstGeom prst="rect">
            <a:avLst/>
          </a:prstGeom>
        </p:spPr>
      </p:pic>
      <p:pic>
        <p:nvPicPr>
          <p:cNvPr id="152" name="Google Shape;2789;p7">
            <a:extLst>
              <a:ext uri="{FF2B5EF4-FFF2-40B4-BE49-F238E27FC236}">
                <a16:creationId xmlns:a16="http://schemas.microsoft.com/office/drawing/2014/main" id="{D991C465-C448-33AF-A0F4-0401B21CF836}"/>
              </a:ext>
            </a:extLst>
          </p:cNvPr>
          <p:cNvPicPr preferRelativeResize="0"/>
          <p:nvPr/>
        </p:nvPicPr>
        <p:blipFill rotWithShape="1">
          <a:blip r:embed="rId3">
            <a:alphaModFix/>
            <a:biLevel thresh="25000"/>
          </a:blip>
          <a:srcRect/>
          <a:stretch/>
        </p:blipFill>
        <p:spPr>
          <a:xfrm>
            <a:off x="16111346" y="6148239"/>
            <a:ext cx="640197" cy="73063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Прямая со стрелкой 153"/>
          <p:cNvCxnSpPr/>
          <p:nvPr/>
        </p:nvCxnSpPr>
        <p:spPr>
          <a:xfrm flipV="1">
            <a:off x="12063933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 flipV="1">
            <a:off x="13577550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 стрелкой 167"/>
          <p:cNvCxnSpPr/>
          <p:nvPr/>
        </p:nvCxnSpPr>
        <p:spPr>
          <a:xfrm flipV="1">
            <a:off x="14922749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/>
          <p:cNvCxnSpPr/>
          <p:nvPr/>
        </p:nvCxnSpPr>
        <p:spPr>
          <a:xfrm flipV="1">
            <a:off x="16459200" y="5910917"/>
            <a:ext cx="0" cy="19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Прямоугольник 169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83B295-76C4-E6B2-7B49-5D8188840975}"/>
              </a:ext>
            </a:extLst>
          </p:cNvPr>
          <p:cNvSpPr txBox="1"/>
          <p:nvPr/>
        </p:nvSpPr>
        <p:spPr>
          <a:xfrm>
            <a:off x="10533365" y="2455267"/>
            <a:ext cx="70001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басқармасы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МЖМ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орналастыруды</a:t>
            </a:r>
            <a:r>
              <a:rPr lang="ru-RU" sz="1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тапсырады</a:t>
            </a:r>
            <a:endParaRPr lang="ru-RU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133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AutoShape 5"/>
          <p:cNvSpPr/>
          <p:nvPr/>
        </p:nvSpPr>
        <p:spPr>
          <a:xfrm>
            <a:off x="-4861" y="5418911"/>
            <a:ext cx="18301826" cy="4868089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23" name="Стрелка вправо 22"/>
          <p:cNvSpPr/>
          <p:nvPr/>
        </p:nvSpPr>
        <p:spPr>
          <a:xfrm>
            <a:off x="343834" y="1343380"/>
            <a:ext cx="17725371" cy="1119562"/>
          </a:xfrm>
          <a:prstGeom prst="rightArrow">
            <a:avLst>
              <a:gd name="adj1" fmla="val 50000"/>
              <a:gd name="adj2" fmla="val 13047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Group 14"/>
          <p:cNvGrpSpPr/>
          <p:nvPr/>
        </p:nvGrpSpPr>
        <p:grpSpPr>
          <a:xfrm>
            <a:off x="-1" y="0"/>
            <a:ext cx="7366545" cy="620315"/>
            <a:chOff x="1521138" y="697844"/>
            <a:chExt cx="9822062" cy="827087"/>
          </a:xfrm>
        </p:grpSpPr>
        <p:grpSp>
          <p:nvGrpSpPr>
            <p:cNvPr id="7" name="Group 15"/>
            <p:cNvGrpSpPr/>
            <p:nvPr/>
          </p:nvGrpSpPr>
          <p:grpSpPr>
            <a:xfrm rot="-10800000">
              <a:off x="1521138" y="697844"/>
              <a:ext cx="9624837" cy="827087"/>
              <a:chOff x="2886227" y="1762128"/>
              <a:chExt cx="22784924" cy="1957970"/>
            </a:xfrm>
          </p:grpSpPr>
          <p:sp>
            <p:nvSpPr>
              <p:cNvPr id="9" name="Freeform 16"/>
              <p:cNvSpPr/>
              <p:nvPr/>
            </p:nvSpPr>
            <p:spPr>
              <a:xfrm>
                <a:off x="2886227" y="1762128"/>
                <a:ext cx="22784924" cy="1957970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8" name="TextBox 17"/>
            <p:cNvSpPr txBox="1"/>
            <p:nvPr/>
          </p:nvSpPr>
          <p:spPr>
            <a:xfrm>
              <a:off x="2605597" y="744788"/>
              <a:ext cx="8737603" cy="65659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3200" b="1" spc="-139" dirty="0" err="1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Төлем</a:t>
              </a:r>
              <a:r>
                <a:rPr lang="ru-RU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 </a:t>
              </a:r>
              <a:r>
                <a:rPr lang="ru-RU" sz="3200" b="1" spc="-139" dirty="0" err="1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схемасы</a:t>
              </a:r>
              <a:endParaRPr lang="en-US" sz="3200" b="1" spc="-139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sp>
        <p:nvSpPr>
          <p:cNvPr id="27" name="AutoShape 2" descr="Договор – Бесплатные иконки: бизнес и финанс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9" name="Рисунок 10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040" y="1323751"/>
            <a:ext cx="865640" cy="86564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716" y="1437649"/>
            <a:ext cx="917443" cy="917443"/>
          </a:xfrm>
          <a:prstGeom prst="rect">
            <a:avLst/>
          </a:prstGeom>
        </p:spPr>
      </p:pic>
      <p:sp>
        <p:nvSpPr>
          <p:cNvPr id="110" name="Lorem Ipsum is simply dummy text of the printing and typesetting industry Ipsum"/>
          <p:cNvSpPr txBox="1"/>
          <p:nvPr/>
        </p:nvSpPr>
        <p:spPr>
          <a:xfrm>
            <a:off x="402563" y="2373543"/>
            <a:ext cx="2374439" cy="1119562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МДҰ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сайын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келу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картасын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толтырады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AutoShape 2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AutoShape 4" descr="Компьютерные иконки Календарь Время, цветной календарь, разное, синий png |  PNGEg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" name="Lorem Ipsum is simply dummy text of the printing and typesetting industry Ipsum"/>
          <p:cNvSpPr txBox="1"/>
          <p:nvPr/>
        </p:nvSpPr>
        <p:spPr>
          <a:xfrm>
            <a:off x="3226817" y="2510638"/>
            <a:ext cx="3209135" cy="116989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айдың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15-күнгі табель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негізінде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өзінің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АЖ-да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endParaRPr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Рисунок 1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5652" y="1391761"/>
            <a:ext cx="1014081" cy="1014081"/>
          </a:xfrm>
          <a:prstGeom prst="rect">
            <a:avLst/>
          </a:prstGeom>
        </p:spPr>
      </p:pic>
      <p:sp>
        <p:nvSpPr>
          <p:cNvPr id="113" name="Lorem Ipsum is simply dummy text of the printing and typesetting industry Ipsum"/>
          <p:cNvSpPr txBox="1"/>
          <p:nvPr/>
        </p:nvSpPr>
        <p:spPr>
          <a:xfrm>
            <a:off x="6616675" y="2553225"/>
            <a:ext cx="2657778" cy="1169891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өзінің</a:t>
            </a:r>
            <a:endParaRPr lang="ru-RU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АЖ-да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әрбір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бақша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үшін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кіруге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рұқсат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береді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4" name="Рисунок 11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22859" y="1344740"/>
            <a:ext cx="968491" cy="968491"/>
          </a:xfrm>
          <a:prstGeom prst="rect">
            <a:avLst/>
          </a:prstGeom>
        </p:spPr>
      </p:pic>
      <p:sp>
        <p:nvSpPr>
          <p:cNvPr id="115" name="Lorem Ipsum is simply dummy text of the printing and typesetting industry Ipsum"/>
          <p:cNvSpPr txBox="1"/>
          <p:nvPr/>
        </p:nvSpPr>
        <p:spPr>
          <a:xfrm>
            <a:off x="8559613" y="2381386"/>
            <a:ext cx="4031426" cy="138370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бөлімінің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ақпараттық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жүйесіндегі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өз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кабинетінде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мектепке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дейінгі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есептеуді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келіседі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қабылдамайды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Соединительная линия уступом 27"/>
          <p:cNvCxnSpPr>
            <a:stCxn id="114" idx="3"/>
          </p:cNvCxnSpPr>
          <p:nvPr/>
        </p:nvCxnSpPr>
        <p:spPr>
          <a:xfrm flipV="1">
            <a:off x="11291350" y="930572"/>
            <a:ext cx="1868106" cy="949839"/>
          </a:xfrm>
          <a:prstGeom prst="bentConnector3">
            <a:avLst>
              <a:gd name="adj1" fmla="val 6367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6" name="Группа 115"/>
          <p:cNvGrpSpPr/>
          <p:nvPr/>
        </p:nvGrpSpPr>
        <p:grpSpPr>
          <a:xfrm>
            <a:off x="12207118" y="1017956"/>
            <a:ext cx="612907" cy="560118"/>
            <a:chOff x="12493493" y="3879841"/>
            <a:chExt cx="612907" cy="560118"/>
          </a:xfrm>
        </p:grpSpPr>
        <p:sp>
          <p:nvSpPr>
            <p:cNvPr id="117" name="Овал 116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95D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2572961" y="3972754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ИЯ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2" name="Lorem Ipsum is simply dummy text of the printing and typesetting industry Ipsum"/>
          <p:cNvSpPr txBox="1"/>
          <p:nvPr/>
        </p:nvSpPr>
        <p:spPr>
          <a:xfrm>
            <a:off x="13186350" y="558326"/>
            <a:ext cx="1506071" cy="96379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</a:t>
            </a:r>
          </a:p>
          <a:p>
            <a:pPr algn="ctr"/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актіні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бекітеді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>
            <a:off x="14617959" y="953399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Lorem Ipsum is simply dummy text of the printing and typesetting industry Ipsum"/>
          <p:cNvSpPr txBox="1"/>
          <p:nvPr/>
        </p:nvSpPr>
        <p:spPr>
          <a:xfrm>
            <a:off x="15012406" y="381977"/>
            <a:ext cx="1431609" cy="122347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ЭСФ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қойылады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4" name="Прямая со стрелкой 123"/>
          <p:cNvCxnSpPr/>
          <p:nvPr/>
        </p:nvCxnSpPr>
        <p:spPr>
          <a:xfrm>
            <a:off x="16457462" y="939324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Lorem Ipsum is simply dummy text of the printing and typesetting industry Ipsum"/>
          <p:cNvSpPr txBox="1"/>
          <p:nvPr/>
        </p:nvSpPr>
        <p:spPr>
          <a:xfrm>
            <a:off x="16764000" y="574495"/>
            <a:ext cx="1431609" cy="973640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</a:t>
            </a:r>
          </a:p>
          <a:p>
            <a:pPr algn="ctr"/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төлем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endParaRPr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6" name="Соединительная линия уступом 125"/>
          <p:cNvCxnSpPr/>
          <p:nvPr/>
        </p:nvCxnSpPr>
        <p:spPr>
          <a:xfrm>
            <a:off x="11291350" y="2094994"/>
            <a:ext cx="1938287" cy="699611"/>
          </a:xfrm>
          <a:prstGeom prst="bentConnector3">
            <a:avLst>
              <a:gd name="adj1" fmla="val 6248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9" name="Группа 118"/>
          <p:cNvGrpSpPr/>
          <p:nvPr/>
        </p:nvGrpSpPr>
        <p:grpSpPr>
          <a:xfrm>
            <a:off x="12115222" y="2375491"/>
            <a:ext cx="710644" cy="560118"/>
            <a:chOff x="12418363" y="3879841"/>
            <a:chExt cx="710644" cy="560118"/>
          </a:xfrm>
        </p:grpSpPr>
        <p:sp>
          <p:nvSpPr>
            <p:cNvPr id="120" name="Овал 119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FF4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Прямоугольник 120"/>
            <p:cNvSpPr/>
            <p:nvPr/>
          </p:nvSpPr>
          <p:spPr>
            <a:xfrm>
              <a:off x="12418363" y="3987940"/>
              <a:ext cx="710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ЖОҚ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7" name="Lorem Ipsum is simply dummy text of the printing and typesetting industry Ipsum"/>
          <p:cNvSpPr txBox="1"/>
          <p:nvPr/>
        </p:nvSpPr>
        <p:spPr>
          <a:xfrm>
            <a:off x="13148030" y="2267048"/>
            <a:ext cx="1596890" cy="2163347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МДҰ</a:t>
            </a:r>
          </a:p>
          <a:p>
            <a:pPr algn="ctr"/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бақша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ЖАО АЖ-да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табельді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пысықтайды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8" name="Прямая со стрелкой 127"/>
          <p:cNvCxnSpPr/>
          <p:nvPr/>
        </p:nvCxnSpPr>
        <p:spPr>
          <a:xfrm>
            <a:off x="14617959" y="2794605"/>
            <a:ext cx="381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Lorem Ipsum is simply dummy text of the printing and typesetting industry Ipsum"/>
          <p:cNvSpPr txBox="1"/>
          <p:nvPr/>
        </p:nvSpPr>
        <p:spPr>
          <a:xfrm>
            <a:off x="15245165" y="2267048"/>
            <a:ext cx="1818192" cy="378904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ББ</a:t>
            </a:r>
          </a:p>
          <a:p>
            <a:pPr algn="ctr"/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Түзетілген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табель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бойынша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есеп</a:t>
            </a:r>
            <a:r>
              <a:rPr lang="ru-RU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жасайды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48328" y="1285202"/>
            <a:ext cx="1111620" cy="1111620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230517" y="3728225"/>
            <a:ext cx="6400180" cy="1323439"/>
          </a:xfrm>
          <a:prstGeom prst="rect">
            <a:avLst/>
          </a:prstGeom>
          <a:ln w="6350">
            <a:noFill/>
            <a:prstDash val="dash"/>
          </a:ln>
        </p:spPr>
        <p:txBody>
          <a:bodyPr wrap="square">
            <a:spAutoFit/>
          </a:bodyPr>
          <a:lstStyle/>
          <a:p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Табель 1-ден 15-ке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дейін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нақты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келу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, 15-нен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айдың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аяғына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дейін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болжам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қалыптастырылады</a:t>
            </a:r>
            <a:endParaRPr lang="ru-RU" sz="1600" spc="10" dirty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  <a:p>
            <a:endParaRPr lang="ru-RU" sz="1600" spc="10" dirty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  <a:p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Келесі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айдың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1-нен 10-</a:t>
            </a:r>
            <a:r>
              <a:rPr lang="kk-KZ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ға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дейін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ата-ана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табельге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қол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қояды</a:t>
            </a:r>
            <a:endParaRPr lang="ru-RU" sz="1600" spc="10" dirty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  <a:p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Өткен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айға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қайта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есептеу</a:t>
            </a:r>
            <a:r>
              <a:rPr lang="ru-RU" sz="16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16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жүргізіледі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9342" y="3684135"/>
            <a:ext cx="6531355" cy="1674896"/>
          </a:xfrm>
          <a:prstGeom prst="roundRect">
            <a:avLst/>
          </a:prstGeom>
          <a:noFill/>
          <a:ln w="9525">
            <a:solidFill>
              <a:srgbClr val="1836B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Lorem Ipsum is simply dummy text of the printing and typesetting industry Ipsum"/>
          <p:cNvSpPr txBox="1"/>
          <p:nvPr/>
        </p:nvSpPr>
        <p:spPr>
          <a:xfrm>
            <a:off x="6243537" y="6345923"/>
            <a:ext cx="8234463" cy="6159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l"/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ВАУЧЕР ҚАРЖЫЛАНДЫРЫЛУ ЖАҒДАЙЛАРЫ:</a:t>
            </a:r>
          </a:p>
        </p:txBody>
      </p:sp>
      <p:grpSp>
        <p:nvGrpSpPr>
          <p:cNvPr id="80" name="Группа 79"/>
          <p:cNvGrpSpPr/>
          <p:nvPr/>
        </p:nvGrpSpPr>
        <p:grpSpPr>
          <a:xfrm>
            <a:off x="26401" y="7870913"/>
            <a:ext cx="5870575" cy="2286713"/>
            <a:chOff x="32545" y="1949368"/>
            <a:chExt cx="5004197" cy="685739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1023433" y="1949368"/>
              <a:ext cx="4013309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82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84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86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85" name="TextBox 14"/>
              <p:cNvSpPr txBox="1"/>
              <p:nvPr/>
            </p:nvSpPr>
            <p:spPr>
              <a:xfrm>
                <a:off x="-620063" y="412449"/>
                <a:ext cx="1122295" cy="14227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01</a:t>
                </a:r>
              </a:p>
            </p:txBody>
          </p:sp>
        </p:grpSp>
        <p:sp>
          <p:nvSpPr>
            <p:cNvPr id="83" name="Lorem Ipsum is simply dummy text of the printing and typesetting industry Ipsum"/>
            <p:cNvSpPr txBox="1"/>
            <p:nvPr/>
          </p:nvSpPr>
          <p:spPr>
            <a:xfrm>
              <a:off x="1381144" y="2019162"/>
              <a:ext cx="3257189" cy="615945"/>
            </a:xfrm>
            <a:prstGeom prst="rect">
              <a:avLst/>
            </a:prstGeom>
            <a:noFill/>
            <a:ln w="3175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28574" tIns="28574" rIns="28574" bIns="28574" numCol="1" anchor="t">
              <a:noAutofit/>
            </a:bodyPr>
            <a:lstStyle>
              <a:lvl1pPr algn="r">
                <a:defRPr sz="1600" b="0">
                  <a:solidFill>
                    <a:srgbClr val="8C8F98"/>
                  </a:solidFill>
                  <a:latin typeface="Barlow Medium"/>
                  <a:ea typeface="Barlow Medium"/>
                  <a:cs typeface="Barlow Medium"/>
                  <a:sym typeface="Barlow Medium"/>
                </a:defRPr>
              </a:lvl1pPr>
            </a:lstStyle>
            <a:p>
              <a:pPr algn="ctr"/>
              <a:r>
                <a:rPr lang="ru-RU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Баланың</a:t>
              </a:r>
              <a:r>
                <a: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нақты</a:t>
              </a:r>
              <a:r>
                <a:rPr lang="ru-RU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28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келуі</a:t>
              </a:r>
              <a:endParaRPr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Lorem Ipsum is simply dummy text of the printing and typesetting industry Ipsum"/>
          <p:cNvSpPr txBox="1"/>
          <p:nvPr/>
        </p:nvSpPr>
        <p:spPr>
          <a:xfrm>
            <a:off x="7510320" y="8066056"/>
            <a:ext cx="4880154" cy="6159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Баланың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ауырғаны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туралы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парақтын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болуы/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ата-анасының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демалысына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өтініштің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(60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болуы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Lorem Ipsum is simply dummy text of the printing and typesetting industry Ipsum"/>
          <p:cNvSpPr txBox="1"/>
          <p:nvPr/>
        </p:nvSpPr>
        <p:spPr>
          <a:xfrm>
            <a:off x="13845306" y="8017956"/>
            <a:ext cx="4396400" cy="615945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8574" tIns="28574" rIns="28574" bIns="28574" numCol="1" anchor="t">
            <a:noAutofit/>
          </a:bodyPr>
          <a:lstStyle>
            <a:lvl1pPr algn="r">
              <a:defRPr sz="1600" b="0">
                <a:solidFill>
                  <a:srgbClr val="8C8F98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</a:lstStyle>
          <a:p>
            <a:pPr algn="ctr"/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Ағымдағы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күнтізбелік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40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жиынтық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күннен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аспайтын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баланың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болмауы</a:t>
            </a:r>
            <a:endParaRPr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9" name="Рисунок 8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934730"/>
            <a:ext cx="1063561" cy="1034621"/>
          </a:xfrm>
          <a:prstGeom prst="rect">
            <a:avLst/>
          </a:prstGeom>
        </p:spPr>
      </p:pic>
      <p:grpSp>
        <p:nvGrpSpPr>
          <p:cNvPr id="143" name="Группа 142"/>
          <p:cNvGrpSpPr/>
          <p:nvPr/>
        </p:nvGrpSpPr>
        <p:grpSpPr>
          <a:xfrm>
            <a:off x="5989643" y="7888400"/>
            <a:ext cx="6217475" cy="1685593"/>
            <a:chOff x="32545" y="1949368"/>
            <a:chExt cx="5004197" cy="526343"/>
          </a:xfrm>
        </p:grpSpPr>
        <p:sp>
          <p:nvSpPr>
            <p:cNvPr id="144" name="Прямоугольник 143"/>
            <p:cNvSpPr/>
            <p:nvPr/>
          </p:nvSpPr>
          <p:spPr>
            <a:xfrm>
              <a:off x="1023433" y="1949368"/>
              <a:ext cx="4013309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45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147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149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148" name="TextBox 14"/>
              <p:cNvSpPr txBox="1"/>
              <p:nvPr/>
            </p:nvSpPr>
            <p:spPr>
              <a:xfrm>
                <a:off x="-620063" y="412449"/>
                <a:ext cx="1122295" cy="145520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</a:t>
                </a:r>
                <a:r>
                  <a:rPr lang="ru-RU" sz="6000" b="1" spc="-46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2</a:t>
                </a:r>
                <a:endParaRPr lang="en-US" sz="60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grpSp>
        <p:nvGrpSpPr>
          <p:cNvPr id="150" name="Группа 149"/>
          <p:cNvGrpSpPr/>
          <p:nvPr/>
        </p:nvGrpSpPr>
        <p:grpSpPr>
          <a:xfrm>
            <a:off x="12170701" y="7870913"/>
            <a:ext cx="6057929" cy="1712656"/>
            <a:chOff x="32545" y="1949368"/>
            <a:chExt cx="5030843" cy="526343"/>
          </a:xfrm>
        </p:grpSpPr>
        <p:sp>
          <p:nvSpPr>
            <p:cNvPr id="151" name="Прямоугольник 150"/>
            <p:cNvSpPr/>
            <p:nvPr/>
          </p:nvSpPr>
          <p:spPr>
            <a:xfrm>
              <a:off x="1023432" y="1949368"/>
              <a:ext cx="4039956" cy="513591"/>
            </a:xfrm>
            <a:prstGeom prst="rect">
              <a:avLst/>
            </a:prstGeom>
            <a:noFill/>
            <a:ln w="9525">
              <a:solidFill>
                <a:srgbClr val="A066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2" name="Group 11"/>
            <p:cNvGrpSpPr/>
            <p:nvPr/>
          </p:nvGrpSpPr>
          <p:grpSpPr>
            <a:xfrm>
              <a:off x="32545" y="1949979"/>
              <a:ext cx="1401544" cy="525732"/>
              <a:chOff x="-717594" y="158799"/>
              <a:chExt cx="1360510" cy="507301"/>
            </a:xfrm>
          </p:grpSpPr>
          <p:grpSp>
            <p:nvGrpSpPr>
              <p:cNvPr id="153" name="Group 12"/>
              <p:cNvGrpSpPr/>
              <p:nvPr/>
            </p:nvGrpSpPr>
            <p:grpSpPr>
              <a:xfrm rot="-10800000">
                <a:off x="-717594" y="158799"/>
                <a:ext cx="1360510" cy="507301"/>
                <a:chOff x="2014260" y="1032645"/>
                <a:chExt cx="8863344" cy="3304923"/>
              </a:xfrm>
            </p:grpSpPr>
            <p:sp>
              <p:nvSpPr>
                <p:cNvPr id="155" name="Freeform 13"/>
                <p:cNvSpPr/>
                <p:nvPr/>
              </p:nvSpPr>
              <p:spPr>
                <a:xfrm>
                  <a:off x="2014260" y="1032645"/>
                  <a:ext cx="8863344" cy="33049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2680" h="5372100">
                      <a:moveTo>
                        <a:pt x="4652010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4652010" y="5372100"/>
                      </a:lnTo>
                      <a:lnTo>
                        <a:pt x="6202680" y="2686050"/>
                      </a:lnTo>
                      <a:lnTo>
                        <a:pt x="4652010" y="0"/>
                      </a:lnTo>
                      <a:close/>
                    </a:path>
                  </a:pathLst>
                </a:custGeom>
                <a:solidFill>
                  <a:srgbClr val="A066CB"/>
                </a:solidFill>
              </p:spPr>
            </p:sp>
          </p:grpSp>
          <p:sp>
            <p:nvSpPr>
              <p:cNvPr id="154" name="TextBox 14"/>
              <p:cNvSpPr txBox="1"/>
              <p:nvPr/>
            </p:nvSpPr>
            <p:spPr>
              <a:xfrm>
                <a:off x="-620063" y="412449"/>
                <a:ext cx="1122295" cy="142273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240"/>
                  </a:lnSpc>
                  <a:spcBef>
                    <a:spcPct val="0"/>
                  </a:spcBef>
                </a:pPr>
                <a:r>
                  <a:rPr lang="en-US" sz="6000" b="1" spc="-46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0</a:t>
                </a:r>
                <a:r>
                  <a:rPr lang="ru-RU" sz="6000" b="1" spc="-46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3</a:t>
                </a:r>
                <a:endParaRPr lang="en-US" sz="6000" b="1" spc="-46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156" name="Прямоугольник 155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</a:p>
        </p:txBody>
      </p:sp>
      <p:cxnSp>
        <p:nvCxnSpPr>
          <p:cNvPr id="62" name="Соединительная линия уступом 61"/>
          <p:cNvCxnSpPr/>
          <p:nvPr/>
        </p:nvCxnSpPr>
        <p:spPr>
          <a:xfrm rot="5400000" flipH="1">
            <a:off x="13335110" y="982542"/>
            <a:ext cx="95455" cy="5542846"/>
          </a:xfrm>
          <a:prstGeom prst="bentConnector3">
            <a:avLst>
              <a:gd name="adj1" fmla="val -239485"/>
            </a:avLst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517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AutoShape 14"/>
          <p:cNvSpPr/>
          <p:nvPr/>
        </p:nvSpPr>
        <p:spPr>
          <a:xfrm>
            <a:off x="8339123" y="-190500"/>
            <a:ext cx="9948877" cy="10477500"/>
          </a:xfrm>
          <a:prstGeom prst="rect">
            <a:avLst/>
          </a:prstGeom>
          <a:solidFill>
            <a:srgbClr val="A066CB">
              <a:alpha val="8627"/>
            </a:srgbClr>
          </a:solidFill>
        </p:spPr>
      </p:sp>
      <p:sp>
        <p:nvSpPr>
          <p:cNvPr id="13" name="Прямоугольник 5">
            <a:extLst>
              <a:ext uri="{FF2B5EF4-FFF2-40B4-BE49-F238E27FC236}">
                <a16:creationId xmlns:a16="http://schemas.microsoft.com/office/drawing/2014/main" id="{174BE34D-F7F9-1E2D-08EF-0FFB6C853DC1}"/>
              </a:ext>
            </a:extLst>
          </p:cNvPr>
          <p:cNvSpPr/>
          <p:nvPr/>
        </p:nvSpPr>
        <p:spPr>
          <a:xfrm>
            <a:off x="704612" y="3190591"/>
            <a:ext cx="7081302" cy="2109572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7121">
              <a:defRPr/>
            </a:pPr>
            <a:endParaRPr lang="ru-RU" sz="227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6CBFE40-9810-82A6-0FAE-5E2E7CACBB23}"/>
              </a:ext>
            </a:extLst>
          </p:cNvPr>
          <p:cNvSpPr txBox="1"/>
          <p:nvPr/>
        </p:nvSpPr>
        <p:spPr>
          <a:xfrm>
            <a:off x="1433287" y="4880930"/>
            <a:ext cx="673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7121"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Кезектен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тыс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(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әскери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ҰҚК 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және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т.б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.)</a:t>
            </a:r>
            <a:endParaRPr lang="ru-RU" sz="2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EB3338C-EB68-EA18-C6CB-E45B7CE5D5CF}"/>
              </a:ext>
            </a:extLst>
          </p:cNvPr>
          <p:cNvSpPr txBox="1"/>
          <p:nvPr/>
        </p:nvSpPr>
        <p:spPr>
          <a:xfrm>
            <a:off x="1394992" y="3764082"/>
            <a:ext cx="6314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157121"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Басым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санаттар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 (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мүгедектер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жетімдер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көп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балалы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және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т.б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.)</a:t>
            </a:r>
            <a:endParaRPr lang="ru-RU" sz="28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A0B591CC-C3BB-EECF-60C4-23485DC93390}"/>
              </a:ext>
            </a:extLst>
          </p:cNvPr>
          <p:cNvSpPr txBox="1"/>
          <p:nvPr/>
        </p:nvSpPr>
        <p:spPr>
          <a:xfrm>
            <a:off x="1420510" y="3065943"/>
            <a:ext cx="42958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57121">
              <a:defRPr/>
            </a:pP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Жалпы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кезек</a:t>
            </a:r>
            <a:r>
              <a:rPr lang="ru-RU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</p:txBody>
      </p:sp>
      <p:pic>
        <p:nvPicPr>
          <p:cNvPr id="6" name="Picture 15" descr="I:\! WORK\For prezentations\peoples\user_256.png">
            <a:extLst>
              <a:ext uri="{FF2B5EF4-FFF2-40B4-BE49-F238E27FC236}">
                <a16:creationId xmlns:a16="http://schemas.microsoft.com/office/drawing/2014/main" id="{A5A185D4-C0D8-F1DE-82F0-70D98D86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97062" y="3171104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I:\! WORK\For prezentations\peoples\user_256.png">
            <a:extLst>
              <a:ext uri="{FF2B5EF4-FFF2-40B4-BE49-F238E27FC236}">
                <a16:creationId xmlns:a16="http://schemas.microsoft.com/office/drawing/2014/main" id="{E3EB0465-BBA0-71AC-7DBB-9ED5A2E69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F7964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50640" y="3973367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I:\! WORK\For prezentations\peoples\user_256.png">
            <a:extLst>
              <a:ext uri="{FF2B5EF4-FFF2-40B4-BE49-F238E27FC236}">
                <a16:creationId xmlns:a16="http://schemas.microsoft.com/office/drawing/2014/main" id="{4AE6CD00-EA05-D9F5-2953-91F4B1E6C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06951" y="4878250"/>
            <a:ext cx="567748" cy="56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E9365CF-CB8B-F283-BEE1-833BB2E42AE7}"/>
              </a:ext>
            </a:extLst>
          </p:cNvPr>
          <p:cNvSpPr txBox="1"/>
          <p:nvPr/>
        </p:nvSpPr>
        <p:spPr>
          <a:xfrm>
            <a:off x="834514" y="1310559"/>
            <a:ext cx="7081302" cy="4702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defRPr b="1" i="0" u="none" strike="noStrike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sz="2456" dirty="0">
                <a:latin typeface="Arial" panose="020B0604020202020204" pitchFamily="34" charset="0"/>
                <a:cs typeface="Arial" panose="020B0604020202020204" pitchFamily="34" charset="0"/>
              </a:rPr>
              <a:t>ОРЫН АЛУ ҮШІН БАЛА КЕЗЕККЕ ТҰРАДЫ</a:t>
            </a:r>
            <a:endParaRPr lang="ru-RU" sz="22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A1FB063A-36B1-7E93-3FB3-96B791B56A4A}"/>
              </a:ext>
            </a:extLst>
          </p:cNvPr>
          <p:cNvGrpSpPr/>
          <p:nvPr/>
        </p:nvGrpSpPr>
        <p:grpSpPr>
          <a:xfrm>
            <a:off x="662705" y="6044511"/>
            <a:ext cx="7547543" cy="3022563"/>
            <a:chOff x="559136" y="6714490"/>
            <a:chExt cx="13973088" cy="3748987"/>
          </a:xfrm>
        </p:grpSpPr>
        <p:grpSp>
          <p:nvGrpSpPr>
            <p:cNvPr id="57" name="Group 30">
              <a:extLst>
                <a:ext uri="{FF2B5EF4-FFF2-40B4-BE49-F238E27FC236}">
                  <a16:creationId xmlns:a16="http://schemas.microsoft.com/office/drawing/2014/main" id="{1B530EAE-4E3E-D924-63CA-2C0989B65188}"/>
                </a:ext>
              </a:extLst>
            </p:cNvPr>
            <p:cNvGrpSpPr/>
            <p:nvPr/>
          </p:nvGrpSpPr>
          <p:grpSpPr>
            <a:xfrm>
              <a:off x="9175431" y="7575661"/>
              <a:ext cx="2889316" cy="739881"/>
              <a:chOff x="762099" y="1042891"/>
              <a:chExt cx="1752207" cy="448696"/>
            </a:xfrm>
          </p:grpSpPr>
          <p:pic>
            <p:nvPicPr>
              <p:cNvPr id="58" name="Picture 5" descr="I:\! WORK\For prezentations\peoples\user_256.png">
                <a:extLst>
                  <a:ext uri="{FF2B5EF4-FFF2-40B4-BE49-F238E27FC236}">
                    <a16:creationId xmlns:a16="http://schemas.microsoft.com/office/drawing/2014/main" id="{43BCA056-CA33-1A49-28D1-711367EB2B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62099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9" name="Picture 5" descr="I:\! WORK\For prezentations\peoples\user_256.png">
                <a:extLst>
                  <a:ext uri="{FF2B5EF4-FFF2-40B4-BE49-F238E27FC236}">
                    <a16:creationId xmlns:a16="http://schemas.microsoft.com/office/drawing/2014/main" id="{FBC1D0DC-1294-8521-011F-571FA84645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11816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0" name="Picture 6" descr="I:\! WORK\For prezentations\peoples\user_256.png">
                <a:extLst>
                  <a:ext uri="{FF2B5EF4-FFF2-40B4-BE49-F238E27FC236}">
                    <a16:creationId xmlns:a16="http://schemas.microsoft.com/office/drawing/2014/main" id="{6C3C5157-4469-43E5-28CA-3C57CCB7A8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625634" y="104289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1" name="Picture 5" descr="I:\! WORK\For prezentations\peoples\user_256.png">
                <a:extLst>
                  <a:ext uri="{FF2B5EF4-FFF2-40B4-BE49-F238E27FC236}">
                    <a16:creationId xmlns:a16="http://schemas.microsoft.com/office/drawing/2014/main" id="{361A0824-9989-BC06-4327-1086DF89D5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65644" y="1042892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63" name="Straight Arrow Connector 21">
              <a:extLst>
                <a:ext uri="{FF2B5EF4-FFF2-40B4-BE49-F238E27FC236}">
                  <a16:creationId xmlns:a16="http://schemas.microsoft.com/office/drawing/2014/main" id="{5FE56B82-5D3B-4F5D-A0EF-FD3F3D185701}"/>
                </a:ext>
              </a:extLst>
            </p:cNvPr>
            <p:cNvCxnSpPr>
              <a:cxnSpLocks/>
            </p:cNvCxnSpPr>
            <p:nvPr/>
          </p:nvCxnSpPr>
          <p:spPr>
            <a:xfrm>
              <a:off x="559136" y="8526640"/>
              <a:ext cx="1155747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F4F4F602-7746-3A72-47B3-3505EBC54465}"/>
                </a:ext>
              </a:extLst>
            </p:cNvPr>
            <p:cNvSpPr txBox="1"/>
            <p:nvPr/>
          </p:nvSpPr>
          <p:spPr>
            <a:xfrm>
              <a:off x="1247232" y="9509113"/>
              <a:ext cx="10555819" cy="9543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1157121">
                <a:defRPr/>
              </a:pPr>
              <a:r>
                <a:rPr lang="kk-KZ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Бөлу </a:t>
              </a:r>
              <a:r>
                <a:rPr lang="ru-RU" sz="2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1:3</a:t>
              </a:r>
            </a:p>
            <a:p>
              <a:pPr algn="ctr" defTabSz="1157121">
                <a:defRPr/>
              </a:pPr>
              <a:r>
                <a:rPr lang="ru-RU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(1 </a:t>
              </a:r>
              <a:r>
                <a:rPr lang="ru-RU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басым</a:t>
              </a:r>
              <a:r>
                <a:rPr lang="ru-RU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санаттан</a:t>
              </a:r>
              <a:r>
                <a:rPr lang="ru-RU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: 3 </a:t>
              </a:r>
              <a:r>
                <a:rPr lang="ru-RU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жалпы</a:t>
              </a:r>
              <a:r>
                <a:rPr lang="ru-RU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 </a:t>
              </a:r>
              <a:r>
                <a:rPr lang="ru-RU" sz="2000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кезектен</a:t>
              </a:r>
              <a:r>
                <a:rPr lang="ru-RU" sz="20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)</a:t>
              </a:r>
            </a:p>
          </p:txBody>
        </p:sp>
        <p:pic>
          <p:nvPicPr>
            <p:cNvPr id="156" name="Google Shape;2789;p7">
              <a:extLst>
                <a:ext uri="{FF2B5EF4-FFF2-40B4-BE49-F238E27FC236}">
                  <a16:creationId xmlns:a16="http://schemas.microsoft.com/office/drawing/2014/main" id="{6C7E071B-6E46-D2B0-F33B-E3C22D24AEA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2503590" y="7692829"/>
              <a:ext cx="2028634" cy="1330516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606BA22D-793D-22EC-41C9-E01B883F2A1E}"/>
                </a:ext>
              </a:extLst>
            </p:cNvPr>
            <p:cNvGrpSpPr/>
            <p:nvPr/>
          </p:nvGrpSpPr>
          <p:grpSpPr>
            <a:xfrm>
              <a:off x="5542268" y="7577907"/>
              <a:ext cx="2736852" cy="747824"/>
              <a:chOff x="4579137" y="3515691"/>
              <a:chExt cx="1659746" cy="453513"/>
            </a:xfrm>
          </p:grpSpPr>
          <p:grpSp>
            <p:nvGrpSpPr>
              <p:cNvPr id="140" name="Группа 139">
                <a:extLst>
                  <a:ext uri="{FF2B5EF4-FFF2-40B4-BE49-F238E27FC236}">
                    <a16:creationId xmlns:a16="http://schemas.microsoft.com/office/drawing/2014/main" id="{ABE6BA89-0E90-AE47-E2F6-00B66243D6F9}"/>
                  </a:ext>
                </a:extLst>
              </p:cNvPr>
              <p:cNvGrpSpPr/>
              <p:nvPr/>
            </p:nvGrpSpPr>
            <p:grpSpPr>
              <a:xfrm>
                <a:off x="4579137" y="3515691"/>
                <a:ext cx="1245928" cy="453513"/>
                <a:chOff x="918644" y="2861401"/>
                <a:chExt cx="1245928" cy="453513"/>
              </a:xfrm>
            </p:grpSpPr>
            <p:pic>
              <p:nvPicPr>
                <p:cNvPr id="141" name="Picture 15" descr="I:\! WORK\For prezentations\peoples\user_256.png">
                  <a:extLst>
                    <a:ext uri="{FF2B5EF4-FFF2-40B4-BE49-F238E27FC236}">
                      <a16:creationId xmlns:a16="http://schemas.microsoft.com/office/drawing/2014/main" id="{8E044052-A320-8563-6F55-4663DB24513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918644" y="2866219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2" name="Picture 16" descr="I:\! WORK\For prezentations\peoples\user_256.png">
                  <a:extLst>
                    <a:ext uri="{FF2B5EF4-FFF2-40B4-BE49-F238E27FC236}">
                      <a16:creationId xmlns:a16="http://schemas.microsoft.com/office/drawing/2014/main" id="{6D46C8E0-7EC9-F612-C6DE-32ECD01198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332462" y="2866218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43" name="Picture 17" descr="I:\! WORK\For prezentations\peoples\user_256.png">
                  <a:extLst>
                    <a:ext uri="{FF2B5EF4-FFF2-40B4-BE49-F238E27FC236}">
                      <a16:creationId xmlns:a16="http://schemas.microsoft.com/office/drawing/2014/main" id="{D3354A31-EE47-2AF1-799C-F2079425D7A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duotone>
                    <a:srgbClr val="4F81BD">
                      <a:shade val="45000"/>
                      <a:satMod val="135000"/>
                    </a:srgb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1715910" y="2861401"/>
                  <a:ext cx="448662" cy="44869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" name="Picture 18" descr="I:\! WORK\For prezentations\peoples\user_256.png">
                <a:extLst>
                  <a:ext uri="{FF2B5EF4-FFF2-40B4-BE49-F238E27FC236}">
                    <a16:creationId xmlns:a16="http://schemas.microsoft.com/office/drawing/2014/main" id="{184D7C64-2631-7D87-98AB-FC38061DA93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F79646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5790221" y="3518100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6" name="Группа 135">
              <a:extLst>
                <a:ext uri="{FF2B5EF4-FFF2-40B4-BE49-F238E27FC236}">
                  <a16:creationId xmlns:a16="http://schemas.microsoft.com/office/drawing/2014/main" id="{675F933F-8C66-DDE0-43BB-07A19587C52B}"/>
                </a:ext>
              </a:extLst>
            </p:cNvPr>
            <p:cNvGrpSpPr/>
            <p:nvPr/>
          </p:nvGrpSpPr>
          <p:grpSpPr>
            <a:xfrm>
              <a:off x="857368" y="7566429"/>
              <a:ext cx="4254230" cy="796643"/>
              <a:chOff x="-8889" y="2861401"/>
              <a:chExt cx="2579950" cy="483119"/>
            </a:xfrm>
          </p:grpSpPr>
          <p:pic>
            <p:nvPicPr>
              <p:cNvPr id="137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A0181158-6BB2-0326-D2B6-4FA54416C02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918644" y="2866219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16" descr="I:\! WORK\For prezentations\peoples\user_256.png">
                <a:extLst>
                  <a:ext uri="{FF2B5EF4-FFF2-40B4-BE49-F238E27FC236}">
                    <a16:creationId xmlns:a16="http://schemas.microsoft.com/office/drawing/2014/main" id="{3F80794F-6865-C8E0-5D9C-69A3350332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32462" y="2866218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9" name="Picture 17" descr="I:\! WORK\For prezentations\peoples\user_256.png">
                <a:extLst>
                  <a:ext uri="{FF2B5EF4-FFF2-40B4-BE49-F238E27FC236}">
                    <a16:creationId xmlns:a16="http://schemas.microsoft.com/office/drawing/2014/main" id="{058509B2-6255-6FD9-C9CE-5D23079916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15910" y="2861401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7" descr="I:\! WORK\For prezentations\peoples\user_256.png">
                <a:extLst>
                  <a:ext uri="{FF2B5EF4-FFF2-40B4-BE49-F238E27FC236}">
                    <a16:creationId xmlns:a16="http://schemas.microsoft.com/office/drawing/2014/main" id="{35072096-00ED-E244-1C1B-55EF0A33F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122399" y="2863447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BB4A4A9-C9B7-87E6-54A8-5AAEEBD86D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8889" y="2895825"/>
                <a:ext cx="448662" cy="448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Правая фигурная скобка 16">
              <a:extLst>
                <a:ext uri="{FF2B5EF4-FFF2-40B4-BE49-F238E27FC236}">
                  <a16:creationId xmlns:a16="http://schemas.microsoft.com/office/drawing/2014/main" id="{3FCD8856-2231-5B0E-75B6-C8D1C4CFA758}"/>
                </a:ext>
              </a:extLst>
            </p:cNvPr>
            <p:cNvSpPr/>
            <p:nvPr/>
          </p:nvSpPr>
          <p:spPr>
            <a:xfrm rot="5400000">
              <a:off x="5281495" y="5708014"/>
              <a:ext cx="274936" cy="6260707"/>
            </a:xfrm>
            <a:prstGeom prst="rightBrace">
              <a:avLst>
                <a:gd name="adj1" fmla="val 122588"/>
                <a:gd name="adj2" fmla="val 50000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157121">
                <a:buClr>
                  <a:srgbClr val="000000"/>
                </a:buClr>
                <a:defRPr/>
              </a:pPr>
              <a:endParaRPr lang="ru-RU" sz="1772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19" name="Picture 18" descr="I:\! WORK\For prezentations\peoples\user_256.png">
              <a:extLst>
                <a:ext uri="{FF2B5EF4-FFF2-40B4-BE49-F238E27FC236}">
                  <a16:creationId xmlns:a16="http://schemas.microsoft.com/office/drawing/2014/main" id="{4B564F0B-59DB-FA91-72F7-E62DD384004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rgbClr val="F79646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89460" y="6714490"/>
              <a:ext cx="944431" cy="739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Соединитель: изогнутый 21">
              <a:extLst>
                <a:ext uri="{FF2B5EF4-FFF2-40B4-BE49-F238E27FC236}">
                  <a16:creationId xmlns:a16="http://schemas.microsoft.com/office/drawing/2014/main" id="{5EF8317B-2F87-E761-EA98-740AC1A11CE3}"/>
                </a:ext>
              </a:extLst>
            </p:cNvPr>
            <p:cNvCxnSpPr>
              <a:cxnSpLocks/>
            </p:cNvCxnSpPr>
            <p:nvPr/>
          </p:nvCxnSpPr>
          <p:spPr>
            <a:xfrm>
              <a:off x="1891982" y="7048364"/>
              <a:ext cx="3230458" cy="618099"/>
            </a:xfrm>
            <a:prstGeom prst="curved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>
              <a:extLst>
                <a:ext uri="{FF2B5EF4-FFF2-40B4-BE49-F238E27FC236}">
                  <a16:creationId xmlns:a16="http://schemas.microsoft.com/office/drawing/2014/main" id="{A2ED39B2-781A-99A8-F361-65E99663E1DC}"/>
                </a:ext>
              </a:extLst>
            </p:cNvPr>
            <p:cNvCxnSpPr>
              <a:cxnSpLocks/>
              <a:stCxn id="137" idx="3"/>
            </p:cNvCxnSpPr>
            <p:nvPr/>
          </p:nvCxnSpPr>
          <p:spPr>
            <a:xfrm flipH="1">
              <a:off x="1723065" y="7944314"/>
              <a:ext cx="663767" cy="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025E39B1-4C84-1C5B-D6FC-AF3DE93CE5CA}"/>
              </a:ext>
            </a:extLst>
          </p:cNvPr>
          <p:cNvSpPr/>
          <p:nvPr/>
        </p:nvSpPr>
        <p:spPr>
          <a:xfrm>
            <a:off x="-216602" y="102915"/>
            <a:ext cx="17754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1836B2"/>
                </a:solidFill>
                <a:latin typeface="Arial" panose="020B0604020202020204" pitchFamily="34" charset="0"/>
                <a:cs typeface="Arial" panose="020B0604020202020204" pitchFamily="34" charset="0"/>
                <a:sym typeface="Poppins Regular"/>
              </a:rPr>
              <a:t>ВАУЧЕРЛІК ҚАРЖЫЛАНДЫРУ КЕЗІНДЕ КЕЗЕККЕ ҚОЮ СХЕМАСЫ ӨЗГЕРЕДІ</a:t>
            </a:r>
            <a:endParaRPr lang="ru-RU" sz="3200" b="1" dirty="0">
              <a:solidFill>
                <a:srgbClr val="1836B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5">
            <a:extLst>
              <a:ext uri="{FF2B5EF4-FFF2-40B4-BE49-F238E27FC236}">
                <a16:creationId xmlns:a16="http://schemas.microsoft.com/office/drawing/2014/main" id="{5275A597-B910-4E56-D8FB-6F39715BB21B}"/>
              </a:ext>
            </a:extLst>
          </p:cNvPr>
          <p:cNvSpPr/>
          <p:nvPr/>
        </p:nvSpPr>
        <p:spPr>
          <a:xfrm>
            <a:off x="10237977" y="3190591"/>
            <a:ext cx="7081302" cy="2087188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57121">
              <a:defRPr/>
            </a:pPr>
            <a:endParaRPr lang="ru-RU" sz="2278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3251BC0-9F7F-F99F-EC08-5BAF03271E29}"/>
              </a:ext>
            </a:extLst>
          </p:cNvPr>
          <p:cNvSpPr txBox="1"/>
          <p:nvPr/>
        </p:nvSpPr>
        <p:spPr>
          <a:xfrm>
            <a:off x="9850772" y="1323474"/>
            <a:ext cx="7493191" cy="44287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fontAlgn="ctr">
              <a:defRPr b="1" i="0" u="none" strike="noStrike">
                <a:solidFill>
                  <a:srgbClr val="000000"/>
                </a:solidFill>
                <a:effectLst/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</a:lstStyle>
          <a:p>
            <a:pPr algn="ctr"/>
            <a:r>
              <a:rPr lang="ru-RU" altLang="ko-KR" sz="2278" dirty="0"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БАЛА ВАУЧЕР АЛУ ҮШІН КЕЗЕККЕ ТҰРАДЫ</a:t>
            </a:r>
            <a:endParaRPr lang="ru-RU" sz="227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15" descr="I:\! WORK\For prezentations\peoples\user_256.png">
            <a:extLst>
              <a:ext uri="{FF2B5EF4-FFF2-40B4-BE49-F238E27FC236}">
                <a16:creationId xmlns:a16="http://schemas.microsoft.com/office/drawing/2014/main" id="{3866A952-2012-A981-7017-7DC062EC0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9119246" y="3561413"/>
            <a:ext cx="706842" cy="706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1AA0D1B3-44DA-9D0C-7E1A-A06524891D1F}"/>
              </a:ext>
            </a:extLst>
          </p:cNvPr>
          <p:cNvSpPr txBox="1"/>
          <p:nvPr/>
        </p:nvSpPr>
        <p:spPr>
          <a:xfrm>
            <a:off x="9850772" y="2248913"/>
            <a:ext cx="809792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157121">
              <a:defRPr/>
            </a:pP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ЖАСЫНА ЖӘНЕ ӘЛЕУМЕТТІК МӘРТЕБЕСІНЕ ҚАРАЙ КЕЗЕК:</a:t>
            </a:r>
          </a:p>
          <a:p>
            <a:pPr defTabSz="1157121">
              <a:defRPr/>
            </a:pP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өтініштер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21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санатқа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бөлінеді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;</a:t>
            </a: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әр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санаттың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өз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кезегі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бар;</a:t>
            </a: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мемлекеттік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тапсырыс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итерациялармен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бөлінеді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(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кезеңдер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);</a:t>
            </a:r>
          </a:p>
          <a:p>
            <a:pPr marL="263141" indent="-263141" algn="just" defTabSz="1157121">
              <a:buFontTx/>
              <a:buChar char="-"/>
              <a:defRPr/>
            </a:pP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жылына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бір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рет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кезек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өзектендіріледі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0757B82-F356-D5B6-FC9B-1A145DCC93D6}"/>
              </a:ext>
            </a:extLst>
          </p:cNvPr>
          <p:cNvSpPr txBox="1"/>
          <p:nvPr/>
        </p:nvSpPr>
        <p:spPr>
          <a:xfrm>
            <a:off x="9298049" y="6083419"/>
            <a:ext cx="41126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әскери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қызметкерлердің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балалары</a:t>
            </a: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E3287C6-AD8E-B00D-C27F-86ADB00E54C3}"/>
              </a:ext>
            </a:extLst>
          </p:cNvPr>
          <p:cNvSpPr txBox="1"/>
          <p:nvPr/>
        </p:nvSpPr>
        <p:spPr>
          <a:xfrm>
            <a:off x="9430228" y="7260184"/>
            <a:ext cx="35820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ерекше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білім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беру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қажеттіліктері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бар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балалар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19DCD30-B273-DD6D-E00D-DA92FAD35A5C}"/>
              </a:ext>
            </a:extLst>
          </p:cNvPr>
          <p:cNvSpPr txBox="1"/>
          <p:nvPr/>
        </p:nvSpPr>
        <p:spPr>
          <a:xfrm>
            <a:off x="9713945" y="8406641"/>
            <a:ext cx="30755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педагогтардың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балалары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7EF8DCB-1DC2-6D60-D8BE-2FE1B97DC9D8}"/>
              </a:ext>
            </a:extLst>
          </p:cNvPr>
          <p:cNvSpPr txBox="1"/>
          <p:nvPr/>
        </p:nvSpPr>
        <p:spPr>
          <a:xfrm>
            <a:off x="10264833" y="9360143"/>
            <a:ext cx="24119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157121"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5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жастағы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ru-RU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балалар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10393706" y="5314734"/>
            <a:ext cx="6215935" cy="789174"/>
            <a:chOff x="10695115" y="5476721"/>
            <a:chExt cx="6215935" cy="789174"/>
          </a:xfrm>
        </p:grpSpPr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D01B0210-996D-B70C-3FA3-C3CF509E2CF3}"/>
                </a:ext>
              </a:extLst>
            </p:cNvPr>
            <p:cNvGrpSpPr/>
            <p:nvPr/>
          </p:nvGrpSpPr>
          <p:grpSpPr>
            <a:xfrm>
              <a:off x="10695115" y="5476721"/>
              <a:ext cx="2076787" cy="570227"/>
              <a:chOff x="12239675" y="6329309"/>
              <a:chExt cx="2706233" cy="743055"/>
            </a:xfrm>
          </p:grpSpPr>
          <p:pic>
            <p:nvPicPr>
              <p:cNvPr id="43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23AE3361-7F01-E1E6-95BA-4C893C415A5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0B2A1561-1627-C2CA-CF69-E1E4A92F23B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4C688E71-6F86-B9AF-738E-7D1CB24BB3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6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E3EA0CEB-651B-33BD-51FD-C048260E2B0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57" name="Straight Arrow Connector 21">
              <a:extLst>
                <a:ext uri="{FF2B5EF4-FFF2-40B4-BE49-F238E27FC236}">
                  <a16:creationId xmlns:a16="http://schemas.microsoft.com/office/drawing/2014/main" id="{2482A4CF-3043-549E-6867-AA4D58A41CB0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5884447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59" name="Google Shape;2789;p7">
              <a:extLst>
                <a:ext uri="{FF2B5EF4-FFF2-40B4-BE49-F238E27FC236}">
                  <a16:creationId xmlns:a16="http://schemas.microsoft.com/office/drawing/2014/main" id="{D991C465-C448-33AF-A0F4-0401B21CF836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5573084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Группа 4"/>
          <p:cNvGrpSpPr/>
          <p:nvPr/>
        </p:nvGrpSpPr>
        <p:grpSpPr>
          <a:xfrm>
            <a:off x="10355136" y="6628800"/>
            <a:ext cx="6257247" cy="738149"/>
            <a:chOff x="10653803" y="6476746"/>
            <a:chExt cx="6257247" cy="738149"/>
          </a:xfrm>
        </p:grpSpPr>
        <p:grpSp>
          <p:nvGrpSpPr>
            <p:cNvPr id="50" name="Группа 49">
              <a:extLst>
                <a:ext uri="{FF2B5EF4-FFF2-40B4-BE49-F238E27FC236}">
                  <a16:creationId xmlns:a16="http://schemas.microsoft.com/office/drawing/2014/main" id="{74E5E53B-1995-54F2-E98B-08E7C7262278}"/>
                </a:ext>
              </a:extLst>
            </p:cNvPr>
            <p:cNvGrpSpPr/>
            <p:nvPr/>
          </p:nvGrpSpPr>
          <p:grpSpPr>
            <a:xfrm>
              <a:off x="10653803" y="6476746"/>
              <a:ext cx="2076787" cy="570227"/>
              <a:chOff x="12239675" y="6329309"/>
              <a:chExt cx="2706233" cy="743055"/>
            </a:xfrm>
          </p:grpSpPr>
          <p:pic>
            <p:nvPicPr>
              <p:cNvPr id="51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618232E-7636-754F-F668-8C003D1C23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EB80522-7710-A43F-45FE-4F5A212C4C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3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CD876394-7ADA-AF06-20CF-8D360092E1E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E77BAA67-20F2-CE73-2392-54BFBC3EADB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0" name="Straight Arrow Connector 21">
              <a:extLst>
                <a:ext uri="{FF2B5EF4-FFF2-40B4-BE49-F238E27FC236}">
                  <a16:creationId xmlns:a16="http://schemas.microsoft.com/office/drawing/2014/main" id="{E3D0BF57-C982-C7D5-CC99-7513519318BA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6833447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1" name="Google Shape;2789;p7">
              <a:extLst>
                <a:ext uri="{FF2B5EF4-FFF2-40B4-BE49-F238E27FC236}">
                  <a16:creationId xmlns:a16="http://schemas.microsoft.com/office/drawing/2014/main" id="{B5CA4FEA-5C20-A3F3-4836-0F2B889CC7E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6522084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" name="Группа 3"/>
          <p:cNvGrpSpPr/>
          <p:nvPr/>
        </p:nvGrpSpPr>
        <p:grpSpPr>
          <a:xfrm>
            <a:off x="10432417" y="7774087"/>
            <a:ext cx="6213344" cy="738597"/>
            <a:chOff x="10673895" y="7359503"/>
            <a:chExt cx="6213344" cy="738597"/>
          </a:xfrm>
        </p:grpSpPr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FB8F2435-C1DE-A51C-789D-A25670A16945}"/>
                </a:ext>
              </a:extLst>
            </p:cNvPr>
            <p:cNvGrpSpPr/>
            <p:nvPr/>
          </p:nvGrpSpPr>
          <p:grpSpPr>
            <a:xfrm>
              <a:off x="10673895" y="7359503"/>
              <a:ext cx="2076787" cy="570227"/>
              <a:chOff x="12239675" y="6329309"/>
              <a:chExt cx="2706233" cy="743055"/>
            </a:xfrm>
          </p:grpSpPr>
          <p:pic>
            <p:nvPicPr>
              <p:cNvPr id="129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DD76E695-86D4-8AA1-29B9-B8818DEA6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1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90C3A4B0-A0D5-2D15-3907-BF77EFB03F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2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21463BBB-0C5D-64D8-DFE6-81618E9522D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64BA9D20-6A66-C40C-6A77-E46349083C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2" name="Straight Arrow Connector 21">
              <a:extLst>
                <a:ext uri="{FF2B5EF4-FFF2-40B4-BE49-F238E27FC236}">
                  <a16:creationId xmlns:a16="http://schemas.microsoft.com/office/drawing/2014/main" id="{1C7AA380-485B-6CD7-50B6-689283420270}"/>
                </a:ext>
              </a:extLst>
            </p:cNvPr>
            <p:cNvCxnSpPr>
              <a:cxnSpLocks/>
            </p:cNvCxnSpPr>
            <p:nvPr/>
          </p:nvCxnSpPr>
          <p:spPr>
            <a:xfrm>
              <a:off x="12915676" y="7716652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3" name="Google Shape;2789;p7">
              <a:extLst>
                <a:ext uri="{FF2B5EF4-FFF2-40B4-BE49-F238E27FC236}">
                  <a16:creationId xmlns:a16="http://schemas.microsoft.com/office/drawing/2014/main" id="{9EEE682D-BC57-E91E-758F-7A37AAD27B3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09836" y="7405289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" name="Группа 2"/>
          <p:cNvGrpSpPr/>
          <p:nvPr/>
        </p:nvGrpSpPr>
        <p:grpSpPr>
          <a:xfrm>
            <a:off x="10393038" y="8698327"/>
            <a:ext cx="6239746" cy="692811"/>
            <a:chOff x="10671304" y="8217422"/>
            <a:chExt cx="6239746" cy="692811"/>
          </a:xfrm>
        </p:grpSpPr>
        <p:grpSp>
          <p:nvGrpSpPr>
            <p:cNvPr id="135" name="Группа 134">
              <a:extLst>
                <a:ext uri="{FF2B5EF4-FFF2-40B4-BE49-F238E27FC236}">
                  <a16:creationId xmlns:a16="http://schemas.microsoft.com/office/drawing/2014/main" id="{DF03343B-8720-8DA7-5386-3596AF377392}"/>
                </a:ext>
              </a:extLst>
            </p:cNvPr>
            <p:cNvGrpSpPr/>
            <p:nvPr/>
          </p:nvGrpSpPr>
          <p:grpSpPr>
            <a:xfrm>
              <a:off x="10671304" y="8297633"/>
              <a:ext cx="2076787" cy="570227"/>
              <a:chOff x="12239675" y="6329309"/>
              <a:chExt cx="2706233" cy="743055"/>
            </a:xfrm>
          </p:grpSpPr>
          <p:pic>
            <p:nvPicPr>
              <p:cNvPr id="144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68A7319D-B10C-2E56-F8C5-84C1FD6DC9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23967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5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23C7359C-A9F6-F456-83B6-55D3656F09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2905255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6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BCF85F84-EE5D-878B-706C-ECDD3536EC0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3540503" y="6332485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7" name="Picture 15" descr="I:\! WORK\For prezentations\peoples\user_256.png">
                <a:extLst>
                  <a:ext uri="{FF2B5EF4-FFF2-40B4-BE49-F238E27FC236}">
                    <a16:creationId xmlns:a16="http://schemas.microsoft.com/office/drawing/2014/main" id="{D3FED3BC-5B13-7580-59D6-0AD02AD1364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duotone>
                  <a:srgbClr val="4F81BD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4206083" y="6329309"/>
                <a:ext cx="739825" cy="7398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64" name="Straight Arrow Connector 21">
              <a:extLst>
                <a:ext uri="{FF2B5EF4-FFF2-40B4-BE49-F238E27FC236}">
                  <a16:creationId xmlns:a16="http://schemas.microsoft.com/office/drawing/2014/main" id="{808FF16E-71A8-96EE-967F-55E21F4CB0AD}"/>
                </a:ext>
              </a:extLst>
            </p:cNvPr>
            <p:cNvCxnSpPr>
              <a:cxnSpLocks/>
            </p:cNvCxnSpPr>
            <p:nvPr/>
          </p:nvCxnSpPr>
          <p:spPr>
            <a:xfrm>
              <a:off x="12939487" y="8528786"/>
              <a:ext cx="2689811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pic>
          <p:nvPicPr>
            <p:cNvPr id="165" name="Google Shape;2789;p7">
              <a:extLst>
                <a:ext uri="{FF2B5EF4-FFF2-40B4-BE49-F238E27FC236}">
                  <a16:creationId xmlns:a16="http://schemas.microsoft.com/office/drawing/2014/main" id="{36EF9F92-A48B-D9BD-F865-B1AE166091EC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>
            <a:xfrm>
              <a:off x="15933647" y="8217422"/>
              <a:ext cx="977403" cy="6928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" name="Group 2"/>
          <p:cNvGrpSpPr/>
          <p:nvPr/>
        </p:nvGrpSpPr>
        <p:grpSpPr>
          <a:xfrm>
            <a:off x="704612" y="9856797"/>
            <a:ext cx="16926697" cy="1542251"/>
            <a:chOff x="0" y="0"/>
            <a:chExt cx="58960502" cy="5372100"/>
          </a:xfrm>
        </p:grpSpPr>
        <p:sp>
          <p:nvSpPr>
            <p:cNvPr id="82" name="Freeform 3"/>
            <p:cNvSpPr/>
            <p:nvPr/>
          </p:nvSpPr>
          <p:spPr>
            <a:xfrm>
              <a:off x="0" y="0"/>
              <a:ext cx="58960500" cy="5372100"/>
            </a:xfrm>
            <a:custGeom>
              <a:avLst/>
              <a:gdLst/>
              <a:ahLst/>
              <a:cxnLst/>
              <a:rect l="l" t="t" r="r" b="b"/>
              <a:pathLst>
                <a:path w="58960500" h="5372100">
                  <a:moveTo>
                    <a:pt x="57409829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57409829" y="5372100"/>
                  </a:lnTo>
                  <a:lnTo>
                    <a:pt x="58960500" y="2686050"/>
                  </a:lnTo>
                  <a:lnTo>
                    <a:pt x="57409829" y="0"/>
                  </a:lnTo>
                  <a:close/>
                </a:path>
              </a:pathLst>
            </a:custGeom>
            <a:solidFill>
              <a:srgbClr val="A066CB"/>
            </a:solidFill>
          </p:spPr>
        </p:sp>
      </p:grpSp>
      <p:sp>
        <p:nvSpPr>
          <p:cNvPr id="83" name="Прямоугольник 82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07</a:t>
            </a:r>
          </a:p>
        </p:txBody>
      </p:sp>
    </p:spTree>
    <p:extLst>
      <p:ext uri="{BB962C8B-B14F-4D97-AF65-F5344CB8AC3E}">
        <p14:creationId xmlns:p14="http://schemas.microsoft.com/office/powerpoint/2010/main" val="4015679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207819"/>
              </p:ext>
            </p:extLst>
          </p:nvPr>
        </p:nvGraphicFramePr>
        <p:xfrm>
          <a:off x="33041" y="769279"/>
          <a:ext cx="12752699" cy="90343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100">
                  <a:extLst>
                    <a:ext uri="{9D8B030D-6E8A-4147-A177-3AD203B41FA5}">
                      <a16:colId xmlns:a16="http://schemas.microsoft.com/office/drawing/2014/main" val="7666629"/>
                    </a:ext>
                  </a:extLst>
                </a:gridCol>
                <a:gridCol w="11049000">
                  <a:extLst>
                    <a:ext uri="{9D8B030D-6E8A-4147-A177-3AD203B41FA5}">
                      <a16:colId xmlns:a16="http://schemas.microsoft.com/office/drawing/2014/main" val="3162032812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2566661871"/>
                    </a:ext>
                  </a:extLst>
                </a:gridCol>
              </a:tblGrid>
              <a:tr h="730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Fira Sans Medium" panose="020B0604020202020204" charset="0"/>
                        </a:rPr>
                        <a:t>Санат</a:t>
                      </a:r>
                      <a:r>
                        <a:rPr lang="ru-RU" sz="1400" b="0" dirty="0">
                          <a:effectLst/>
                          <a:latin typeface="Fira Sans Medium" panose="020B0604020202020204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Fira Sans Medium" panose="020B0604020202020204" charset="0"/>
                        </a:rPr>
                        <a:t>нөмірі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Fira Sans Medium" panose="020B0604020202020204" charset="0"/>
                        </a:rPr>
                        <a:t>Санаттың</a:t>
                      </a:r>
                      <a:r>
                        <a:rPr lang="ru-RU" sz="1400" b="0" dirty="0">
                          <a:effectLst/>
                          <a:latin typeface="Fira Sans Medium" panose="020B0604020202020204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Fira Sans Medium" panose="020B0604020202020204" charset="0"/>
                        </a:rPr>
                        <a:t>сипаттамасы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err="1">
                          <a:effectLst/>
                          <a:latin typeface="Fira Sans Medium" panose="020B0604020202020204" charset="0"/>
                        </a:rPr>
                        <a:t>Санаттың</a:t>
                      </a:r>
                      <a:r>
                        <a:rPr lang="ru-RU" sz="1400" b="0" dirty="0">
                          <a:effectLst/>
                          <a:latin typeface="Fira Sans Medium" panose="020B0604020202020204" charset="0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Fira Sans Medium" panose="020B0604020202020204" charset="0"/>
                        </a:rPr>
                        <a:t>салмағы</a:t>
                      </a:r>
                      <a:endParaRPr lang="ru-RU" sz="1200" b="0" dirty="0">
                        <a:effectLst/>
                        <a:latin typeface="Fira Sans Medium" panose="020B060402020202020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842" marR="25842" marT="0" marB="0" anchor="ctr">
                    <a:lnB w="38100" cmpd="sng">
                      <a:noFill/>
                    </a:lnB>
                    <a:solidFill>
                      <a:srgbClr val="A066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528718"/>
                  </a:ext>
                </a:extLst>
              </a:tr>
              <a:tr h="692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Әскери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органдардың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құқық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қорғау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органдарының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фельдъегерлік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қызметкерлерініңінің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толған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4606045"/>
                  </a:ext>
                </a:extLst>
              </a:tr>
              <a:tr h="6559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Әскери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арнайы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мемлекеттік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органдардың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құқық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қорғау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органдарының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фельдъегерлік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қызметкерлерініңінің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балалары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2 мен 5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жас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аралығында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5413158"/>
                  </a:ext>
                </a:extLst>
              </a:tr>
              <a:tr h="57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Мүмкіндігі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шектеулі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балалар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2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жастан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жоғары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жалпы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білім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беретін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балабақшаларға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9103477"/>
                  </a:ext>
                </a:extLst>
              </a:tr>
              <a:tr h="3782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толған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ата-анасының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бірінде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мүгедектігі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бар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балалар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5777425"/>
                  </a:ext>
                </a:extLst>
              </a:tr>
              <a:tr h="5714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 мен 5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жас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аралығындағы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ата-анасының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бірінде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мүгедектігі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бар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балалар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0523546"/>
                  </a:ext>
                </a:extLst>
              </a:tr>
              <a:tr h="446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толған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мүгедек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баланы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тәрбиелеп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отырған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отбасылардың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балалары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6906423"/>
                  </a:ext>
                </a:extLst>
              </a:tr>
              <a:tr h="4249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мен 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аралығындағы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мүгедек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баланы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тәрбиелеп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отырған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отбасылардың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балалары</a:t>
                      </a:r>
                      <a:endParaRPr lang="ru-RU" sz="1600" b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4908115"/>
                  </a:ext>
                </a:extLst>
              </a:tr>
              <a:tr h="3318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ата-ана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қамқорлығынсыз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жетім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96374"/>
                  </a:ext>
                </a:extLst>
              </a:tr>
              <a:tr h="3297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мен 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аралығындағы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ата-ана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қамқорлығынсыз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қалған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жетім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227403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көпбалалы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отбасындағы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0692208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мен 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аралығындағы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көпбалалы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отбасындағы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6794400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педагогтеардің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медициналық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5107471"/>
                  </a:ext>
                </a:extLst>
              </a:tr>
              <a:tr h="371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мен 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аралығындағы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педагогтеардің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медициналық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қызметкерлердің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балалары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878265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кезекте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187403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кезекте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егіз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8812818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мен 5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аралығындағы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егіз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1725137"/>
                  </a:ext>
                </a:extLst>
              </a:tr>
              <a:tr h="4523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МДҰ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қатарынан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кемінде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ай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қатарынан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кезде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жастан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дейінгі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коммерциялық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негізде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МДҰ-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ға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баратын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933795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кезекте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4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135294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кезекте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7220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ru-RU" sz="14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кезекте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тұрған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жасы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толған</a:t>
                      </a:r>
                      <a:r>
                        <a:rPr lang="ru-RU" sz="16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балалар</a:t>
                      </a:r>
                      <a:endParaRPr lang="ru-RU" sz="14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5675479"/>
                  </a:ext>
                </a:extLst>
              </a:tr>
              <a:tr h="3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25842" marR="25842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жасы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бойынша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1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жасқа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толған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балалар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немесе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одан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кіші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кезекте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тұрған</a:t>
                      </a: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балалар</a:t>
                      </a:r>
                      <a:endParaRPr lang="ru-RU" sz="1600" b="0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25842" marR="25842" marT="0" marB="0" anchor="ctr">
                    <a:lnL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7E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6885324"/>
                  </a:ext>
                </a:extLst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3509812" y="1769728"/>
            <a:ext cx="4343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Кезекке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қою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күнтізбелік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жылдың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соңына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дейін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толық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жасқа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сәйкес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жүзеге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асырылады</a:t>
            </a:r>
            <a:endParaRPr lang="ru-RU" sz="2000" spc="10" dirty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582223" y="3377641"/>
            <a:ext cx="45703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Балаларды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санаттар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арасында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ауыстыру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31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шілдеде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жүзеге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асырылады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</a:t>
            </a:r>
          </a:p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Санаттар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кезек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толық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жойылған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жағдайда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, 1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қаңтарда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жаңартуға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жол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беріледі</a:t>
            </a:r>
            <a:endParaRPr lang="ru-RU" sz="2000" spc="10" dirty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09812" y="5567202"/>
            <a:ext cx="4570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Әрбір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санат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кезек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нөмірі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жеке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қалыптастырылады</a:t>
            </a:r>
            <a:endParaRPr lang="ru-RU" sz="2000" spc="10" dirty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13447" y="-20171"/>
            <a:ext cx="7875089" cy="785680"/>
            <a:chOff x="0" y="-6643"/>
            <a:chExt cx="7875089" cy="785680"/>
          </a:xfrm>
        </p:grpSpPr>
        <p:sp>
          <p:nvSpPr>
            <p:cNvPr id="19" name="Freeform 16"/>
            <p:cNvSpPr/>
            <p:nvPr/>
          </p:nvSpPr>
          <p:spPr>
            <a:xfrm rot="10800000">
              <a:off x="307975" y="-6643"/>
              <a:ext cx="7218627" cy="779037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B6E9F5"/>
            </a:solidFill>
          </p:spPr>
        </p:sp>
        <p:grpSp>
          <p:nvGrpSpPr>
            <p:cNvPr id="20" name="Group 15"/>
            <p:cNvGrpSpPr/>
            <p:nvPr/>
          </p:nvGrpSpPr>
          <p:grpSpPr>
            <a:xfrm rot="10800000">
              <a:off x="0" y="0"/>
              <a:ext cx="7218627" cy="779037"/>
              <a:chOff x="2886224" y="1261133"/>
              <a:chExt cx="22784924" cy="2458962"/>
            </a:xfrm>
          </p:grpSpPr>
          <p:sp>
            <p:nvSpPr>
              <p:cNvPr id="22" name="Freeform 16"/>
              <p:cNvSpPr/>
              <p:nvPr/>
            </p:nvSpPr>
            <p:spPr>
              <a:xfrm>
                <a:off x="2886224" y="1261133"/>
                <a:ext cx="22784924" cy="2458962"/>
              </a:xfrm>
              <a:custGeom>
                <a:avLst/>
                <a:gdLst/>
                <a:ahLst/>
                <a:cxnLst/>
                <a:rect l="l" t="t" r="r" b="b"/>
                <a:pathLst>
                  <a:path w="29272148" h="5372100">
                    <a:moveTo>
                      <a:pt x="27721477" y="0"/>
                    </a:moveTo>
                    <a:lnTo>
                      <a:pt x="1550670" y="0"/>
                    </a:lnTo>
                    <a:lnTo>
                      <a:pt x="0" y="2686050"/>
                    </a:lnTo>
                    <a:lnTo>
                      <a:pt x="1550670" y="5372100"/>
                    </a:lnTo>
                    <a:lnTo>
                      <a:pt x="27721477" y="5372100"/>
                    </a:lnTo>
                    <a:lnTo>
                      <a:pt x="29272148" y="2686050"/>
                    </a:lnTo>
                    <a:lnTo>
                      <a:pt x="27721477" y="0"/>
                    </a:lnTo>
                    <a:close/>
                  </a:path>
                </a:pathLst>
              </a:custGeom>
              <a:solidFill>
                <a:srgbClr val="1836B2"/>
              </a:solidFill>
            </p:spPr>
          </p:sp>
        </p:grpSp>
        <p:sp>
          <p:nvSpPr>
            <p:cNvPr id="21" name="TextBox 17"/>
            <p:cNvSpPr txBox="1"/>
            <p:nvPr/>
          </p:nvSpPr>
          <p:spPr>
            <a:xfrm>
              <a:off x="1321888" y="120964"/>
              <a:ext cx="6553201" cy="4924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ru-RU" sz="3200" b="1" spc="-139" dirty="0" err="1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Кезек</a:t>
              </a:r>
              <a:r>
                <a:rPr lang="ru-RU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 </a:t>
              </a:r>
              <a:r>
                <a:rPr lang="ru-RU" sz="3200" b="1" spc="-139" dirty="0" err="1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санаттары</a:t>
              </a:r>
              <a:r>
                <a:rPr lang="ru-RU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rPr>
                <a:t> </a:t>
              </a:r>
              <a:endParaRPr lang="en-US" sz="3200" b="1" spc="-139" dirty="0">
                <a:solidFill>
                  <a:srgbClr val="FFFFFF"/>
                </a:solidFill>
                <a:latin typeface="Arial" panose="020B0604020202020204" pitchFamily="34" charset="0"/>
                <a:ea typeface="Fira Sans Medium"/>
                <a:cs typeface="Arial" panose="020B0604020202020204" pitchFamily="34" charset="0"/>
                <a:sym typeface="Fira Sans Medium"/>
              </a:endParaRPr>
            </a:p>
          </p:txBody>
        </p:sp>
      </p:grpSp>
      <p:sp>
        <p:nvSpPr>
          <p:cNvPr id="15" name="Freeform 10"/>
          <p:cNvSpPr/>
          <p:nvPr/>
        </p:nvSpPr>
        <p:spPr>
          <a:xfrm rot="10800000">
            <a:off x="13128642" y="2569882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16" name="Freeform 10"/>
          <p:cNvSpPr/>
          <p:nvPr/>
        </p:nvSpPr>
        <p:spPr>
          <a:xfrm rot="10800000">
            <a:off x="13128642" y="4037798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3" name="Freeform 10"/>
          <p:cNvSpPr/>
          <p:nvPr/>
        </p:nvSpPr>
        <p:spPr>
          <a:xfrm rot="10800000">
            <a:off x="13128642" y="5729924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4" name="Freeform 10"/>
          <p:cNvSpPr/>
          <p:nvPr/>
        </p:nvSpPr>
        <p:spPr>
          <a:xfrm rot="10800000">
            <a:off x="13151054" y="6678087"/>
            <a:ext cx="341236" cy="295543"/>
          </a:xfrm>
          <a:custGeom>
            <a:avLst/>
            <a:gdLst/>
            <a:ahLst/>
            <a:cxnLst/>
            <a:rect l="l" t="t" r="r" b="b"/>
            <a:pathLst>
              <a:path w="6202680" h="5372100">
                <a:moveTo>
                  <a:pt x="4652010" y="0"/>
                </a:moveTo>
                <a:lnTo>
                  <a:pt x="1550670" y="0"/>
                </a:lnTo>
                <a:lnTo>
                  <a:pt x="0" y="2686050"/>
                </a:lnTo>
                <a:lnTo>
                  <a:pt x="1550670" y="5372100"/>
                </a:lnTo>
                <a:lnTo>
                  <a:pt x="4652010" y="5372100"/>
                </a:lnTo>
                <a:lnTo>
                  <a:pt x="6202680" y="2686050"/>
                </a:lnTo>
                <a:lnTo>
                  <a:pt x="4652010" y="0"/>
                </a:lnTo>
                <a:close/>
              </a:path>
            </a:pathLst>
          </a:custGeom>
          <a:solidFill>
            <a:srgbClr val="1836B2"/>
          </a:solidFill>
        </p:spPr>
      </p:sp>
      <p:sp>
        <p:nvSpPr>
          <p:cNvPr id="25" name="Прямоугольник 24"/>
          <p:cNvSpPr/>
          <p:nvPr/>
        </p:nvSpPr>
        <p:spPr>
          <a:xfrm>
            <a:off x="13487400" y="6525657"/>
            <a:ext cx="4570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Санаттың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салмағына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сәйкес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ваучер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бөлу</a:t>
            </a:r>
            <a:endParaRPr lang="ru-RU" sz="2000" spc="10" dirty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</p:txBody>
      </p:sp>
      <p:sp>
        <p:nvSpPr>
          <p:cNvPr id="26" name="AutoShape 35"/>
          <p:cNvSpPr/>
          <p:nvPr/>
        </p:nvSpPr>
        <p:spPr>
          <a:xfrm rot="5400000">
            <a:off x="11240674" y="4823854"/>
            <a:ext cx="4108205" cy="2"/>
          </a:xfrm>
          <a:prstGeom prst="line">
            <a:avLst/>
          </a:prstGeom>
          <a:ln w="28575" cap="rnd">
            <a:solidFill>
              <a:srgbClr val="1836B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Freeform 18"/>
          <p:cNvSpPr/>
          <p:nvPr/>
        </p:nvSpPr>
        <p:spPr>
          <a:xfrm>
            <a:off x="14554200" y="8197854"/>
            <a:ext cx="3733800" cy="2064493"/>
          </a:xfrm>
          <a:custGeom>
            <a:avLst/>
            <a:gdLst/>
            <a:ahLst/>
            <a:cxnLst/>
            <a:rect l="l" t="t" r="r" b="b"/>
            <a:pathLst>
              <a:path w="6334729" h="3616922">
                <a:moveTo>
                  <a:pt x="6334729" y="0"/>
                </a:moveTo>
                <a:lnTo>
                  <a:pt x="0" y="0"/>
                </a:lnTo>
                <a:lnTo>
                  <a:pt x="0" y="3616923"/>
                </a:lnTo>
                <a:lnTo>
                  <a:pt x="6334729" y="3616923"/>
                </a:lnTo>
                <a:lnTo>
                  <a:pt x="63347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51576"/>
            </a:stretch>
          </a:blipFill>
        </p:spPr>
      </p:sp>
      <p:sp>
        <p:nvSpPr>
          <p:cNvPr id="30" name="Прямоугольник 29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08</a:t>
            </a:r>
          </a:p>
        </p:txBody>
      </p:sp>
    </p:spTree>
    <p:extLst>
      <p:ext uri="{BB962C8B-B14F-4D97-AF65-F5344CB8AC3E}">
        <p14:creationId xmlns:p14="http://schemas.microsoft.com/office/powerpoint/2010/main" val="100503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0" y="0"/>
            <a:ext cx="7875089" cy="1000470"/>
            <a:chOff x="-304801" y="642362"/>
            <a:chExt cx="7875089" cy="1000470"/>
          </a:xfrm>
        </p:grpSpPr>
        <p:sp>
          <p:nvSpPr>
            <p:cNvPr id="23" name="Freeform 16"/>
            <p:cNvSpPr/>
            <p:nvPr/>
          </p:nvSpPr>
          <p:spPr>
            <a:xfrm rot="10800000">
              <a:off x="1308847" y="868706"/>
              <a:ext cx="5582568" cy="774126"/>
            </a:xfrm>
            <a:custGeom>
              <a:avLst/>
              <a:gdLst/>
              <a:ahLst/>
              <a:cxnLst/>
              <a:rect l="l" t="t" r="r" b="b"/>
              <a:pathLst>
                <a:path w="29272148" h="5372100">
                  <a:moveTo>
                    <a:pt x="27721477" y="0"/>
                  </a:moveTo>
                  <a:lnTo>
                    <a:pt x="1550670" y="0"/>
                  </a:lnTo>
                  <a:lnTo>
                    <a:pt x="0" y="2686050"/>
                  </a:lnTo>
                  <a:lnTo>
                    <a:pt x="1550670" y="5372100"/>
                  </a:lnTo>
                  <a:lnTo>
                    <a:pt x="27721477" y="5372100"/>
                  </a:lnTo>
                  <a:lnTo>
                    <a:pt x="29272148" y="2686050"/>
                  </a:lnTo>
                  <a:lnTo>
                    <a:pt x="27721477" y="0"/>
                  </a:lnTo>
                  <a:close/>
                </a:path>
              </a:pathLst>
            </a:custGeom>
            <a:solidFill>
              <a:srgbClr val="86C7ED"/>
            </a:solidFill>
          </p:spPr>
        </p:sp>
        <p:grpSp>
          <p:nvGrpSpPr>
            <p:cNvPr id="14" name="Group 14"/>
            <p:cNvGrpSpPr/>
            <p:nvPr/>
          </p:nvGrpSpPr>
          <p:grpSpPr>
            <a:xfrm>
              <a:off x="-304801" y="642362"/>
              <a:ext cx="7875089" cy="779037"/>
              <a:chOff x="1521139" y="697844"/>
              <a:chExt cx="10500120" cy="1038717"/>
            </a:xfrm>
          </p:grpSpPr>
          <p:grpSp>
            <p:nvGrpSpPr>
              <p:cNvPr id="15" name="Group 15"/>
              <p:cNvGrpSpPr/>
              <p:nvPr/>
            </p:nvGrpSpPr>
            <p:grpSpPr>
              <a:xfrm rot="-10800000">
                <a:off x="1521139" y="697844"/>
                <a:ext cx="9624837" cy="1038717"/>
                <a:chOff x="2886224" y="1261133"/>
                <a:chExt cx="22784924" cy="2458962"/>
              </a:xfrm>
            </p:grpSpPr>
            <p:sp>
              <p:nvSpPr>
                <p:cNvPr id="16" name="Freeform 16"/>
                <p:cNvSpPr/>
                <p:nvPr/>
              </p:nvSpPr>
              <p:spPr>
                <a:xfrm>
                  <a:off x="2886224" y="1261133"/>
                  <a:ext cx="22784924" cy="24589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2148" h="5372100">
                      <a:moveTo>
                        <a:pt x="27721477" y="0"/>
                      </a:moveTo>
                      <a:lnTo>
                        <a:pt x="1550670" y="0"/>
                      </a:lnTo>
                      <a:lnTo>
                        <a:pt x="0" y="2686050"/>
                      </a:lnTo>
                      <a:lnTo>
                        <a:pt x="1550670" y="5372100"/>
                      </a:lnTo>
                      <a:lnTo>
                        <a:pt x="27721477" y="5372100"/>
                      </a:lnTo>
                      <a:lnTo>
                        <a:pt x="29272148" y="2686050"/>
                      </a:lnTo>
                      <a:lnTo>
                        <a:pt x="27721477" y="0"/>
                      </a:lnTo>
                      <a:close/>
                    </a:path>
                  </a:pathLst>
                </a:custGeom>
                <a:solidFill>
                  <a:srgbClr val="1836B2"/>
                </a:solidFill>
              </p:spPr>
            </p:sp>
          </p:grpSp>
          <p:sp>
            <p:nvSpPr>
              <p:cNvPr id="17" name="TextBox 17"/>
              <p:cNvSpPr txBox="1"/>
              <p:nvPr/>
            </p:nvSpPr>
            <p:spPr>
              <a:xfrm>
                <a:off x="3283657" y="859129"/>
                <a:ext cx="8737602" cy="656591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ru-RU" sz="3200" b="1" spc="-139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Кезекке</a:t>
                </a:r>
                <a:r>
                  <a:rPr lang="ru-RU" sz="3200" b="1" spc="-139" dirty="0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 </a:t>
                </a:r>
                <a:r>
                  <a:rPr lang="ru-RU" sz="3200" b="1" spc="-139" dirty="0" err="1">
                    <a:solidFill>
                      <a:srgbClr val="FFFFFF"/>
                    </a:solidFill>
                    <a:latin typeface="Arial" panose="020B0604020202020204" pitchFamily="34" charset="0"/>
                    <a:ea typeface="Fira Sans Medium"/>
                    <a:cs typeface="Arial" panose="020B0604020202020204" pitchFamily="34" charset="0"/>
                    <a:sym typeface="Fira Sans Medium"/>
                  </a:rPr>
                  <a:t>қою</a:t>
                </a:r>
                <a:endParaRPr lang="en-US" sz="3200" b="1" spc="-139" dirty="0">
                  <a:solidFill>
                    <a:srgbClr val="FFFFFF"/>
                  </a:solidFill>
                  <a:latin typeface="Arial" panose="020B0604020202020204" pitchFamily="34" charset="0"/>
                  <a:ea typeface="Fira Sans Medium"/>
                  <a:cs typeface="Arial" panose="020B0604020202020204" pitchFamily="34" charset="0"/>
                  <a:sym typeface="Fira Sans Medium"/>
                </a:endParaRPr>
              </a:p>
            </p:txBody>
          </p:sp>
        </p:grpSp>
      </p:grpSp>
      <p:sp>
        <p:nvSpPr>
          <p:cNvPr id="29" name="Google Shape;193;p25"/>
          <p:cNvSpPr/>
          <p:nvPr/>
        </p:nvSpPr>
        <p:spPr>
          <a:xfrm>
            <a:off x="889797" y="1605197"/>
            <a:ext cx="4800600" cy="1514844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0800000" flipV="1">
            <a:off x="1364993" y="1142829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Жалпы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білім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беру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кезегі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193;p25"/>
          <p:cNvSpPr/>
          <p:nvPr/>
        </p:nvSpPr>
        <p:spPr>
          <a:xfrm>
            <a:off x="6535204" y="1603154"/>
            <a:ext cx="4800600" cy="1509556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10800000" flipV="1">
            <a:off x="7010400" y="1140785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Санаторлық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кезек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Google Shape;193;p25"/>
          <p:cNvSpPr/>
          <p:nvPr/>
        </p:nvSpPr>
        <p:spPr>
          <a:xfrm>
            <a:off x="12014997" y="1597710"/>
            <a:ext cx="4800600" cy="1514999"/>
          </a:xfrm>
          <a:prstGeom prst="rect">
            <a:avLst/>
          </a:prstGeom>
          <a:solidFill>
            <a:schemeClr val="bg1">
              <a:alpha val="64000"/>
            </a:schemeClr>
          </a:solidFill>
          <a:ln w="28575">
            <a:solidFill>
              <a:srgbClr val="1836B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 rot="10800000" flipV="1">
            <a:off x="12490193" y="1135342"/>
            <a:ext cx="4007390" cy="792439"/>
          </a:xfrm>
          <a:prstGeom prst="rect">
            <a:avLst/>
          </a:prstGeom>
          <a:solidFill>
            <a:srgbClr val="A066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Арнайы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кезек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270797" y="2078648"/>
            <a:ext cx="10467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Жалпы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270797" y="2507926"/>
            <a:ext cx="3380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Санат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бойынша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(21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санат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787290" y="2009391"/>
            <a:ext cx="3164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Әрбір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балабақшаға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жеке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2180611" y="2399097"/>
            <a:ext cx="4017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Жасы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,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түзету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түрі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,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тілі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бойынша</a:t>
            </a:r>
            <a:endParaRPr lang="ru-RU" sz="2000" spc="10" dirty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  <a:p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ПМПК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қорытындысына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сәйкес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2180611" y="2027430"/>
            <a:ext cx="31647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Әрбір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балабақшаға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жеке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6811853" y="2600697"/>
            <a:ext cx="20720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Жасы</a:t>
            </a:r>
            <a:r>
              <a:rPr lang="ru-RU" sz="2000" spc="1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spc="1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бойынша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889" y="3200601"/>
            <a:ext cx="2263505" cy="2196368"/>
          </a:xfrm>
          <a:prstGeom prst="rect">
            <a:avLst/>
          </a:prstGeom>
        </p:spPr>
      </p:pic>
      <p:sp>
        <p:nvSpPr>
          <p:cNvPr id="49" name="TextBox 2"/>
          <p:cNvSpPr txBox="1"/>
          <p:nvPr/>
        </p:nvSpPr>
        <p:spPr>
          <a:xfrm>
            <a:off x="555909" y="3585196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Кезекке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тұру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үшін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ата-ана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не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істеуі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керек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cxnSp>
        <p:nvCxnSpPr>
          <p:cNvPr id="51" name="Прямая со стрелкой 50"/>
          <p:cNvCxnSpPr/>
          <p:nvPr/>
        </p:nvCxnSpPr>
        <p:spPr>
          <a:xfrm>
            <a:off x="848086" y="4915307"/>
            <a:ext cx="0" cy="685145"/>
          </a:xfrm>
          <a:prstGeom prst="straightConnector1">
            <a:avLst/>
          </a:prstGeom>
          <a:ln>
            <a:solidFill>
              <a:srgbClr val="86C7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2" descr="Подать заявление на материальную помощь теперь можно в ЕЛК – Новости –  Цифровой блок НИУ ВШЭ – Национальный исследовательский университет «Высшая  школа экономики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3">
            <a:clrChange>
              <a:clrFrom>
                <a:srgbClr val="8199D7"/>
              </a:clrFrom>
              <a:clrTo>
                <a:srgbClr val="8199D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991" y="5709620"/>
            <a:ext cx="1458073" cy="970282"/>
          </a:xfrm>
          <a:prstGeom prst="rect">
            <a:avLst/>
          </a:prstGeom>
        </p:spPr>
      </p:pic>
      <p:sp>
        <p:nvSpPr>
          <p:cNvPr id="56" name="Прямоугольник 55"/>
          <p:cNvSpPr/>
          <p:nvPr/>
        </p:nvSpPr>
        <p:spPr>
          <a:xfrm>
            <a:off x="1836381" y="5163381"/>
            <a:ext cx="262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Ақпараттық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жүйеде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өтініш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береді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5905" y="7444167"/>
            <a:ext cx="1586207" cy="869011"/>
          </a:xfrm>
          <a:prstGeom prst="rect">
            <a:avLst/>
          </a:prstGeom>
        </p:spPr>
      </p:pic>
      <p:cxnSp>
        <p:nvCxnSpPr>
          <p:cNvPr id="58" name="Прямая со стрелкой 57"/>
          <p:cNvCxnSpPr/>
          <p:nvPr/>
        </p:nvCxnSpPr>
        <p:spPr>
          <a:xfrm>
            <a:off x="848086" y="6972707"/>
            <a:ext cx="0" cy="685145"/>
          </a:xfrm>
          <a:prstGeom prst="straightConnector1">
            <a:avLst/>
          </a:prstGeom>
          <a:ln>
            <a:solidFill>
              <a:srgbClr val="86C7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5356579" y="7410494"/>
            <a:ext cx="262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Ваучер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берілуін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күтеді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2"/>
          <p:cNvSpPr txBox="1"/>
          <p:nvPr/>
        </p:nvSpPr>
        <p:spPr>
          <a:xfrm>
            <a:off x="11168537" y="3605152"/>
            <a:ext cx="5499441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Ата-ана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ваучермен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не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істеуі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 </a:t>
            </a:r>
            <a:r>
              <a:rPr lang="ru-RU" sz="2800" b="1" dirty="0" err="1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керек</a:t>
            </a:r>
            <a:r>
              <a:rPr lang="ru-RU" sz="2800" b="1" dirty="0">
                <a:solidFill>
                  <a:srgbClr val="1836B2"/>
                </a:solidFill>
                <a:latin typeface="Arial" panose="020B0604020202020204" pitchFamily="34" charset="0"/>
                <a:ea typeface="Fira Sans Ultra-Bold"/>
                <a:cs typeface="Arial" panose="020B0604020202020204" pitchFamily="34" charset="0"/>
                <a:sym typeface="Fira Sans Ultra-Bold"/>
              </a:rPr>
              <a:t>?</a:t>
            </a:r>
            <a:endParaRPr lang="en-US" sz="2800" b="1" dirty="0">
              <a:solidFill>
                <a:srgbClr val="1836B2"/>
              </a:solidFill>
              <a:latin typeface="Arial" panose="020B0604020202020204" pitchFamily="34" charset="0"/>
              <a:ea typeface="Fira Sans Ultra-Bold"/>
              <a:cs typeface="Arial" panose="020B0604020202020204" pitchFamily="34" charset="0"/>
              <a:sym typeface="Fira Sans Ultra-Bold"/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8717280" y="5921145"/>
            <a:ext cx="4482" cy="3435928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11429965" y="4493184"/>
            <a:ext cx="5502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Ваучерді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2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ішінде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пайдалануға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келісімін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растайды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Соединительная линия уступом 99"/>
          <p:cNvCxnSpPr>
            <a:stCxn id="114" idx="0"/>
            <a:endCxn id="117" idx="0"/>
          </p:cNvCxnSpPr>
          <p:nvPr/>
        </p:nvCxnSpPr>
        <p:spPr>
          <a:xfrm rot="5400000" flipH="1" flipV="1">
            <a:off x="13675968" y="2697675"/>
            <a:ext cx="138150" cy="6446940"/>
          </a:xfrm>
          <a:prstGeom prst="bentConnector3">
            <a:avLst>
              <a:gd name="adj1" fmla="val 39201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endCxn id="120" idx="0"/>
          </p:cNvCxnSpPr>
          <p:nvPr/>
        </p:nvCxnSpPr>
        <p:spPr>
          <a:xfrm>
            <a:off x="13918257" y="5507706"/>
            <a:ext cx="247" cy="3336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Группа 112"/>
          <p:cNvGrpSpPr/>
          <p:nvPr/>
        </p:nvGrpSpPr>
        <p:grpSpPr>
          <a:xfrm>
            <a:off x="10215119" y="5990220"/>
            <a:ext cx="612907" cy="560118"/>
            <a:chOff x="12493493" y="3879841"/>
            <a:chExt cx="612907" cy="560118"/>
          </a:xfrm>
        </p:grpSpPr>
        <p:sp>
          <p:nvSpPr>
            <p:cNvPr id="114" name="Овал 113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95DD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12572961" y="3972754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ИЯ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16597684" y="5852070"/>
            <a:ext cx="710644" cy="560118"/>
            <a:chOff x="12429118" y="3879841"/>
            <a:chExt cx="710644" cy="560118"/>
          </a:xfrm>
        </p:grpSpPr>
        <p:sp>
          <p:nvSpPr>
            <p:cNvPr id="117" name="Овал 116"/>
            <p:cNvSpPr/>
            <p:nvPr/>
          </p:nvSpPr>
          <p:spPr>
            <a:xfrm>
              <a:off x="12493493" y="3879841"/>
              <a:ext cx="612907" cy="560118"/>
            </a:xfrm>
            <a:prstGeom prst="ellipse">
              <a:avLst/>
            </a:prstGeom>
            <a:solidFill>
              <a:srgbClr val="FF49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Прямоугольник 117"/>
            <p:cNvSpPr/>
            <p:nvPr/>
          </p:nvSpPr>
          <p:spPr>
            <a:xfrm>
              <a:off x="12429118" y="3977010"/>
              <a:ext cx="71064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k-KZ" b="1" dirty="0">
                  <a:latin typeface="Arial" panose="020B0604020202020204" pitchFamily="34" charset="0"/>
                  <a:cs typeface="Arial" panose="020B0604020202020204" pitchFamily="34" charset="0"/>
                </a:rPr>
                <a:t>ЖОҚ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3" name="Группа 122"/>
          <p:cNvGrpSpPr/>
          <p:nvPr/>
        </p:nvGrpSpPr>
        <p:grpSpPr>
          <a:xfrm>
            <a:off x="13459737" y="5841353"/>
            <a:ext cx="917046" cy="743142"/>
            <a:chOff x="13547998" y="7121071"/>
            <a:chExt cx="917046" cy="743142"/>
          </a:xfrm>
        </p:grpSpPr>
        <p:sp>
          <p:nvSpPr>
            <p:cNvPr id="120" name="Овал 119"/>
            <p:cNvSpPr/>
            <p:nvPr/>
          </p:nvSpPr>
          <p:spPr>
            <a:xfrm>
              <a:off x="13562817" y="7121071"/>
              <a:ext cx="887895" cy="743142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Прямоугольник 121"/>
            <p:cNvSpPr/>
            <p:nvPr/>
          </p:nvSpPr>
          <p:spPr>
            <a:xfrm>
              <a:off x="13547998" y="7158159"/>
              <a:ext cx="91704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Жауап</a:t>
              </a:r>
              <a:endParaRPr lang="ru-RU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Fira Sans Light"/>
              </a:endParaRPr>
            </a:p>
            <a:p>
              <a:pPr algn="ctr"/>
              <a:r>
                <a:rPr lang="kk-KZ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Fira Sans Light"/>
                </a:rPr>
                <a:t>жоқ</a:t>
              </a:r>
              <a:endParaRPr lang="ru-RU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24" name="Прямая со стрелкой 123"/>
          <p:cNvCxnSpPr/>
          <p:nvPr/>
        </p:nvCxnSpPr>
        <p:spPr>
          <a:xfrm>
            <a:off x="10521572" y="6550338"/>
            <a:ext cx="0" cy="422369"/>
          </a:xfrm>
          <a:prstGeom prst="straightConnector1">
            <a:avLst/>
          </a:prstGeom>
          <a:ln>
            <a:solidFill>
              <a:srgbClr val="86C7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Прямоугольник 130"/>
          <p:cNvSpPr/>
          <p:nvPr/>
        </p:nvSpPr>
        <p:spPr>
          <a:xfrm>
            <a:off x="9242318" y="7038573"/>
            <a:ext cx="2622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Бақшаны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таңдайды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3" name="Прямая со стрелкой 132"/>
          <p:cNvCxnSpPr/>
          <p:nvPr/>
        </p:nvCxnSpPr>
        <p:spPr>
          <a:xfrm>
            <a:off x="10521572" y="7410494"/>
            <a:ext cx="0" cy="422369"/>
          </a:xfrm>
          <a:prstGeom prst="straightConnector1">
            <a:avLst/>
          </a:prstGeom>
          <a:ln>
            <a:solidFill>
              <a:srgbClr val="86C7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Прямоугольник 133"/>
          <p:cNvSpPr/>
          <p:nvPr/>
        </p:nvSpPr>
        <p:spPr>
          <a:xfrm>
            <a:off x="9372170" y="9131903"/>
            <a:ext cx="26226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Шарт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жасасады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Прямая со стрелкой 134"/>
          <p:cNvCxnSpPr/>
          <p:nvPr/>
        </p:nvCxnSpPr>
        <p:spPr>
          <a:xfrm>
            <a:off x="16969189" y="6482762"/>
            <a:ext cx="0" cy="422369"/>
          </a:xfrm>
          <a:prstGeom prst="straightConnector1">
            <a:avLst/>
          </a:prstGeom>
          <a:ln>
            <a:solidFill>
              <a:srgbClr val="86C7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Прямоугольник 135"/>
          <p:cNvSpPr/>
          <p:nvPr/>
        </p:nvSpPr>
        <p:spPr>
          <a:xfrm>
            <a:off x="15744694" y="7000000"/>
            <a:ext cx="26226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Кезек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ea typeface="Fira Sans Light"/>
              <a:cs typeface="Arial" panose="020B0604020202020204" pitchFamily="34" charset="0"/>
              <a:sym typeface="Fira Sans Light"/>
            </a:endParaRPr>
          </a:p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жойылды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12461740" y="7206441"/>
            <a:ext cx="338665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Қайтадан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қалпына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келтіру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құқығымен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28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күнге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стоп листке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түседі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8" name="Прямая со стрелкой 137"/>
          <p:cNvCxnSpPr/>
          <p:nvPr/>
        </p:nvCxnSpPr>
        <p:spPr>
          <a:xfrm>
            <a:off x="13918258" y="6610682"/>
            <a:ext cx="0" cy="422369"/>
          </a:xfrm>
          <a:prstGeom prst="straightConnector1">
            <a:avLst/>
          </a:prstGeom>
          <a:ln>
            <a:solidFill>
              <a:srgbClr val="86C7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/>
          <p:cNvCxnSpPr/>
          <p:nvPr/>
        </p:nvCxnSpPr>
        <p:spPr>
          <a:xfrm>
            <a:off x="14027075" y="8389650"/>
            <a:ext cx="0" cy="422369"/>
          </a:xfrm>
          <a:prstGeom prst="straightConnector1">
            <a:avLst/>
          </a:prstGeom>
          <a:ln>
            <a:solidFill>
              <a:srgbClr val="86C7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Соединительная линия уступом 141"/>
          <p:cNvCxnSpPr/>
          <p:nvPr/>
        </p:nvCxnSpPr>
        <p:spPr>
          <a:xfrm rot="10800000">
            <a:off x="10929735" y="6196386"/>
            <a:ext cx="1598880" cy="146146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Прямоугольник 150"/>
          <p:cNvSpPr/>
          <p:nvPr/>
        </p:nvSpPr>
        <p:spPr>
          <a:xfrm>
            <a:off x="12528615" y="8909508"/>
            <a:ext cx="251084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Егер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жауап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болмаса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28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күннен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кейін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3" name="Соединительная линия уступом 152"/>
          <p:cNvCxnSpPr>
            <a:stCxn id="151" idx="3"/>
            <a:endCxn id="136" idx="2"/>
          </p:cNvCxnSpPr>
          <p:nvPr/>
        </p:nvCxnSpPr>
        <p:spPr>
          <a:xfrm flipV="1">
            <a:off x="15039464" y="7707886"/>
            <a:ext cx="2016544" cy="170945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Рисунок 83"/>
          <p:cNvPicPr>
            <a:picLocks noChangeAspect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703" y="7798746"/>
            <a:ext cx="2324624" cy="1239135"/>
          </a:xfrm>
          <a:prstGeom prst="rect">
            <a:avLst/>
          </a:prstGeom>
        </p:spPr>
      </p:pic>
      <p:sp>
        <p:nvSpPr>
          <p:cNvPr id="86" name="Прямоугольник 85"/>
          <p:cNvSpPr/>
          <p:nvPr/>
        </p:nvSpPr>
        <p:spPr>
          <a:xfrm>
            <a:off x="9758394" y="7970313"/>
            <a:ext cx="17869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5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жұм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күні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+ 2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күн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  <a:ea typeface="Fira Sans Light"/>
                <a:cs typeface="Arial" panose="020B0604020202020204" pitchFamily="34" charset="0"/>
                <a:sym typeface="Fira Sans Light"/>
              </a:rPr>
              <a:t>ұзарту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7533515" y="219480"/>
            <a:ext cx="741485" cy="367252"/>
          </a:xfrm>
          <a:prstGeom prst="rect">
            <a:avLst/>
          </a:prstGeom>
          <a:solidFill>
            <a:srgbClr val="A066CB"/>
          </a:solidFill>
          <a:ln>
            <a:solidFill>
              <a:srgbClr val="A066C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09</a:t>
            </a:r>
          </a:p>
        </p:txBody>
      </p:sp>
      <p:cxnSp>
        <p:nvCxnSpPr>
          <p:cNvPr id="75" name="Соединительная линия уступом 74"/>
          <p:cNvCxnSpPr/>
          <p:nvPr/>
        </p:nvCxnSpPr>
        <p:spPr>
          <a:xfrm>
            <a:off x="848086" y="7133228"/>
            <a:ext cx="1619622" cy="965778"/>
          </a:xfrm>
          <a:prstGeom prst="bentConnector3">
            <a:avLst>
              <a:gd name="adj1" fmla="val 101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>
            <a:extLst>
              <a:ext uri="{FF2B5EF4-FFF2-40B4-BE49-F238E27FC236}">
                <a16:creationId xmlns:a16="http://schemas.microsoft.com/office/drawing/2014/main" id="{A7025D52-4BA6-98FE-14F2-BEF052D1AD8B}"/>
              </a:ext>
            </a:extLst>
          </p:cNvPr>
          <p:cNvSpPr/>
          <p:nvPr/>
        </p:nvSpPr>
        <p:spPr>
          <a:xfrm>
            <a:off x="7389716" y="3229145"/>
            <a:ext cx="2263505" cy="260201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19028</TotalTime>
  <Words>2735</Words>
  <Application>Microsoft Office PowerPoint</Application>
  <PresentationFormat>Произвольный</PresentationFormat>
  <Paragraphs>426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Wingdings</vt:lpstr>
      <vt:lpstr>Verdana</vt:lpstr>
      <vt:lpstr>Courier New</vt:lpstr>
      <vt:lpstr>Calibri</vt:lpstr>
      <vt:lpstr>Arial</vt:lpstr>
      <vt:lpstr>Fira Sans Medium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and Purple Casual Corporate App Development Startup Digital Brainstorm Presentation</dc:title>
  <dc:creator>Наукенова Гульмира Кайдаровна</dc:creator>
  <cp:lastModifiedBy>Designer</cp:lastModifiedBy>
  <cp:revision>255</cp:revision>
  <cp:lastPrinted>2025-02-06T04:08:29Z</cp:lastPrinted>
  <dcterms:created xsi:type="dcterms:W3CDTF">2006-08-16T00:00:00Z</dcterms:created>
  <dcterms:modified xsi:type="dcterms:W3CDTF">2025-09-30T05:00:17Z</dcterms:modified>
  <dc:identifier>DAGYo0F8DDU</dc:identifier>
</cp:coreProperties>
</file>